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Bold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Public Sans" panose="020B0604020202020204" charset="0"/>
      <p:regular r:id="rId24"/>
    </p:embeddedFont>
    <p:embeddedFont>
      <p:font typeface="Public Sans Bold" panose="020B0604020202020204" charset="0"/>
      <p:regular r:id="rId25"/>
    </p:embeddedFont>
    <p:embeddedFont>
      <p:font typeface="TT Norms" panose="020B0604020202020204" charset="0"/>
      <p:regular r:id="rId26"/>
    </p:embeddedFont>
    <p:embeddedFont>
      <p:font typeface="TT Norms Bold" panose="020B0604020202020204" charset="0"/>
      <p:regular r:id="rId27"/>
    </p:embeddedFont>
    <p:embeddedFont>
      <p:font typeface="TT Norms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4.png"/><Relationship Id="rId18" Type="http://schemas.openxmlformats.org/officeDocument/2006/relationships/image" Target="../media/image29.svg"/><Relationship Id="rId26" Type="http://schemas.openxmlformats.org/officeDocument/2006/relationships/image" Target="../media/image94.svg"/><Relationship Id="rId3" Type="http://schemas.openxmlformats.org/officeDocument/2006/relationships/image" Target="../media/image83.png"/><Relationship Id="rId21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20.svg"/><Relationship Id="rId17" Type="http://schemas.openxmlformats.org/officeDocument/2006/relationships/image" Target="../media/image28.png"/><Relationship Id="rId25" Type="http://schemas.openxmlformats.org/officeDocument/2006/relationships/image" Target="../media/image93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11" Type="http://schemas.openxmlformats.org/officeDocument/2006/relationships/image" Target="../media/image19.png"/><Relationship Id="rId24" Type="http://schemas.openxmlformats.org/officeDocument/2006/relationships/image" Target="../media/image92.svg"/><Relationship Id="rId5" Type="http://schemas.openxmlformats.org/officeDocument/2006/relationships/image" Target="../media/image85.png"/><Relationship Id="rId15" Type="http://schemas.openxmlformats.org/officeDocument/2006/relationships/image" Target="../media/image24.png"/><Relationship Id="rId23" Type="http://schemas.openxmlformats.org/officeDocument/2006/relationships/image" Target="../media/image91.png"/><Relationship Id="rId10" Type="http://schemas.openxmlformats.org/officeDocument/2006/relationships/image" Target="../media/image57.svg"/><Relationship Id="rId19" Type="http://schemas.openxmlformats.org/officeDocument/2006/relationships/image" Target="../media/image87.png"/><Relationship Id="rId4" Type="http://schemas.openxmlformats.org/officeDocument/2006/relationships/image" Target="../media/image84.svg"/><Relationship Id="rId9" Type="http://schemas.openxmlformats.org/officeDocument/2006/relationships/image" Target="../media/image56.png"/><Relationship Id="rId14" Type="http://schemas.openxmlformats.org/officeDocument/2006/relationships/image" Target="../media/image65.svg"/><Relationship Id="rId22" Type="http://schemas.openxmlformats.org/officeDocument/2006/relationships/image" Target="../media/image9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9.svg"/><Relationship Id="rId18" Type="http://schemas.openxmlformats.org/officeDocument/2006/relationships/image" Target="../media/image105.png"/><Relationship Id="rId3" Type="http://schemas.openxmlformats.org/officeDocument/2006/relationships/image" Target="../media/image75.svg"/><Relationship Id="rId21" Type="http://schemas.openxmlformats.org/officeDocument/2006/relationships/image" Target="../media/image108.svg"/><Relationship Id="rId7" Type="http://schemas.openxmlformats.org/officeDocument/2006/relationships/image" Target="../media/image77.svg"/><Relationship Id="rId12" Type="http://schemas.openxmlformats.org/officeDocument/2006/relationships/image" Target="../media/image28.png"/><Relationship Id="rId17" Type="http://schemas.openxmlformats.org/officeDocument/2006/relationships/image" Target="../media/image104.svg"/><Relationship Id="rId2" Type="http://schemas.openxmlformats.org/officeDocument/2006/relationships/image" Target="../media/image74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100.svg"/><Relationship Id="rId5" Type="http://schemas.openxmlformats.org/officeDocument/2006/relationships/image" Target="../media/image96.svg"/><Relationship Id="rId15" Type="http://schemas.openxmlformats.org/officeDocument/2006/relationships/image" Target="../media/image102.svg"/><Relationship Id="rId23" Type="http://schemas.openxmlformats.org/officeDocument/2006/relationships/image" Target="../media/image110.svg"/><Relationship Id="rId10" Type="http://schemas.openxmlformats.org/officeDocument/2006/relationships/image" Target="../media/image99.png"/><Relationship Id="rId19" Type="http://schemas.openxmlformats.org/officeDocument/2006/relationships/image" Target="../media/image106.sv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76.png"/><Relationship Id="rId7" Type="http://schemas.openxmlformats.org/officeDocument/2006/relationships/image" Target="../media/image11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29.svg"/><Relationship Id="rId4" Type="http://schemas.openxmlformats.org/officeDocument/2006/relationships/image" Target="../media/image77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24.png"/><Relationship Id="rId18" Type="http://schemas.openxmlformats.org/officeDocument/2006/relationships/image" Target="../media/image119.svg"/><Relationship Id="rId3" Type="http://schemas.openxmlformats.org/officeDocument/2006/relationships/image" Target="../media/image56.png"/><Relationship Id="rId21" Type="http://schemas.openxmlformats.org/officeDocument/2006/relationships/image" Target="../media/image122.png"/><Relationship Id="rId7" Type="http://schemas.openxmlformats.org/officeDocument/2006/relationships/image" Target="../media/image116.png"/><Relationship Id="rId12" Type="http://schemas.openxmlformats.org/officeDocument/2006/relationships/image" Target="../media/image65.svg"/><Relationship Id="rId17" Type="http://schemas.openxmlformats.org/officeDocument/2006/relationships/image" Target="../media/image118.pn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20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4.png"/><Relationship Id="rId24" Type="http://schemas.openxmlformats.org/officeDocument/2006/relationships/image" Target="../media/image125.sv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124.png"/><Relationship Id="rId10" Type="http://schemas.openxmlformats.org/officeDocument/2006/relationships/image" Target="../media/image63.svg"/><Relationship Id="rId19" Type="http://schemas.openxmlformats.org/officeDocument/2006/relationships/image" Target="../media/image120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25.svg"/><Relationship Id="rId22" Type="http://schemas.openxmlformats.org/officeDocument/2006/relationships/image" Target="../media/image1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51.sv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5.svg"/><Relationship Id="rId5" Type="http://schemas.openxmlformats.org/officeDocument/2006/relationships/image" Target="../media/image127.jpeg"/><Relationship Id="rId10" Type="http://schemas.openxmlformats.org/officeDocument/2006/relationships/image" Target="../media/image64.png"/><Relationship Id="rId4" Type="http://schemas.openxmlformats.org/officeDocument/2006/relationships/image" Target="../media/image126.sv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7.svg"/><Relationship Id="rId4" Type="http://schemas.openxmlformats.org/officeDocument/2006/relationships/image" Target="../media/image22.svg"/><Relationship Id="rId9" Type="http://schemas.openxmlformats.org/officeDocument/2006/relationships/image" Target="../media/image6.png"/><Relationship Id="rId1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29.svg"/><Relationship Id="rId10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39.jpeg"/><Relationship Id="rId10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36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5.sv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40.jpeg"/><Relationship Id="rId10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36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29.svg"/><Relationship Id="rId2" Type="http://schemas.openxmlformats.org/officeDocument/2006/relationships/image" Target="../media/image1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26" Type="http://schemas.openxmlformats.org/officeDocument/2006/relationships/image" Target="../media/image71.svg"/><Relationship Id="rId3" Type="http://schemas.openxmlformats.org/officeDocument/2006/relationships/image" Target="../media/image54.png"/><Relationship Id="rId21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image" Target="../media/image1.jpeg"/><Relationship Id="rId16" Type="http://schemas.openxmlformats.org/officeDocument/2006/relationships/image" Target="../media/image65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0.png"/><Relationship Id="rId24" Type="http://schemas.openxmlformats.org/officeDocument/2006/relationships/image" Target="../media/image69.sv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10" Type="http://schemas.openxmlformats.org/officeDocument/2006/relationships/image" Target="../media/image59.svg"/><Relationship Id="rId19" Type="http://schemas.openxmlformats.org/officeDocument/2006/relationships/image" Target="../media/image24.png"/><Relationship Id="rId4" Type="http://schemas.openxmlformats.org/officeDocument/2006/relationships/image" Target="../media/image55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29.svg"/><Relationship Id="rId27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sv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30036" y="-187992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027744" y="-3591229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30050" y="-2542361"/>
            <a:ext cx="13168527" cy="4196968"/>
            <a:chOff x="0" y="0"/>
            <a:chExt cx="2191634" cy="698500"/>
          </a:xfrm>
        </p:grpSpPr>
        <p:sp>
          <p:nvSpPr>
            <p:cNvPr id="10" name="Freeform 10"/>
            <p:cNvSpPr/>
            <p:nvPr/>
          </p:nvSpPr>
          <p:spPr>
            <a:xfrm>
              <a:off x="3838" y="0"/>
              <a:ext cx="2183957" cy="698500"/>
            </a:xfrm>
            <a:custGeom>
              <a:avLst/>
              <a:gdLst/>
              <a:ahLst/>
              <a:cxnLst/>
              <a:rect l="l" t="t" r="r" b="b"/>
              <a:pathLst>
                <a:path w="2183957" h="698500">
                  <a:moveTo>
                    <a:pt x="2177743" y="366527"/>
                  </a:moveTo>
                  <a:lnTo>
                    <a:pt x="1994648" y="681223"/>
                  </a:lnTo>
                  <a:cubicBezTo>
                    <a:pt x="1988424" y="691919"/>
                    <a:pt x="1976982" y="698500"/>
                    <a:pt x="1964607" y="698500"/>
                  </a:cubicBezTo>
                  <a:lnTo>
                    <a:pt x="219351" y="698500"/>
                  </a:lnTo>
                  <a:cubicBezTo>
                    <a:pt x="206975" y="698500"/>
                    <a:pt x="195533" y="691919"/>
                    <a:pt x="189310" y="681223"/>
                  </a:cubicBezTo>
                  <a:lnTo>
                    <a:pt x="6214" y="366527"/>
                  </a:lnTo>
                  <a:cubicBezTo>
                    <a:pt x="0" y="355847"/>
                    <a:pt x="0" y="342653"/>
                    <a:pt x="6214" y="331973"/>
                  </a:cubicBezTo>
                  <a:lnTo>
                    <a:pt x="189310" y="17277"/>
                  </a:lnTo>
                  <a:cubicBezTo>
                    <a:pt x="195533" y="6581"/>
                    <a:pt x="206975" y="0"/>
                    <a:pt x="219351" y="0"/>
                  </a:cubicBezTo>
                  <a:lnTo>
                    <a:pt x="1964607" y="0"/>
                  </a:lnTo>
                  <a:cubicBezTo>
                    <a:pt x="1976982" y="0"/>
                    <a:pt x="1988424" y="6581"/>
                    <a:pt x="1994648" y="17277"/>
                  </a:cubicBezTo>
                  <a:lnTo>
                    <a:pt x="2177743" y="331973"/>
                  </a:lnTo>
                  <a:cubicBezTo>
                    <a:pt x="2183957" y="342653"/>
                    <a:pt x="2183957" y="355847"/>
                    <a:pt x="2177743" y="366527"/>
                  </a:cubicBezTo>
                  <a:close/>
                </a:path>
              </a:pathLst>
            </a:custGeom>
            <a:solidFill>
              <a:srgbClr val="E9E9E9">
                <a:alpha val="6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19630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774867" y="-2385574"/>
            <a:ext cx="13424186" cy="4395165"/>
            <a:chOff x="0" y="0"/>
            <a:chExt cx="2133434" cy="698500"/>
          </a:xfrm>
        </p:grpSpPr>
        <p:sp>
          <p:nvSpPr>
            <p:cNvPr id="13" name="Freeform 13"/>
            <p:cNvSpPr/>
            <p:nvPr/>
          </p:nvSpPr>
          <p:spPr>
            <a:xfrm>
              <a:off x="1661" y="0"/>
              <a:ext cx="2130112" cy="698500"/>
            </a:xfrm>
            <a:custGeom>
              <a:avLst/>
              <a:gdLst/>
              <a:ahLst/>
              <a:cxnLst/>
              <a:rect l="l" t="t" r="r" b="b"/>
              <a:pathLst>
                <a:path w="2130112" h="698500">
                  <a:moveTo>
                    <a:pt x="2127423" y="356727"/>
                  </a:moveTo>
                  <a:lnTo>
                    <a:pt x="1932923" y="691023"/>
                  </a:lnTo>
                  <a:cubicBezTo>
                    <a:pt x="1930230" y="695652"/>
                    <a:pt x="1925278" y="698500"/>
                    <a:pt x="1919922" y="698500"/>
                  </a:cubicBezTo>
                  <a:lnTo>
                    <a:pt x="210190" y="698500"/>
                  </a:lnTo>
                  <a:cubicBezTo>
                    <a:pt x="204834" y="698500"/>
                    <a:pt x="199882" y="695652"/>
                    <a:pt x="197189" y="691023"/>
                  </a:cubicBezTo>
                  <a:lnTo>
                    <a:pt x="2689" y="356727"/>
                  </a:lnTo>
                  <a:cubicBezTo>
                    <a:pt x="0" y="352105"/>
                    <a:pt x="0" y="346395"/>
                    <a:pt x="2689" y="341773"/>
                  </a:cubicBezTo>
                  <a:lnTo>
                    <a:pt x="197189" y="7477"/>
                  </a:lnTo>
                  <a:cubicBezTo>
                    <a:pt x="199882" y="2848"/>
                    <a:pt x="204834" y="0"/>
                    <a:pt x="210190" y="0"/>
                  </a:cubicBezTo>
                  <a:lnTo>
                    <a:pt x="1919922" y="0"/>
                  </a:lnTo>
                  <a:cubicBezTo>
                    <a:pt x="1925278" y="0"/>
                    <a:pt x="1930230" y="2848"/>
                    <a:pt x="1932923" y="7477"/>
                  </a:cubicBezTo>
                  <a:lnTo>
                    <a:pt x="2127423" y="341773"/>
                  </a:lnTo>
                  <a:cubicBezTo>
                    <a:pt x="2130112" y="346395"/>
                    <a:pt x="2130112" y="352105"/>
                    <a:pt x="2127423" y="3567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19048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4750" y="4013954"/>
            <a:ext cx="1762697" cy="870929"/>
            <a:chOff x="0" y="-2844"/>
            <a:chExt cx="2350262" cy="1161238"/>
          </a:xfrm>
        </p:grpSpPr>
        <p:sp>
          <p:nvSpPr>
            <p:cNvPr id="16" name="Freeform 16"/>
            <p:cNvSpPr/>
            <p:nvPr/>
          </p:nvSpPr>
          <p:spPr>
            <a:xfrm>
              <a:off x="0" y="637254"/>
              <a:ext cx="2350262" cy="521140"/>
            </a:xfrm>
            <a:custGeom>
              <a:avLst/>
              <a:gdLst/>
              <a:ahLst/>
              <a:cxnLst/>
              <a:rect l="l" t="t" r="r" b="b"/>
              <a:pathLst>
                <a:path w="2350262" h="521140">
                  <a:moveTo>
                    <a:pt x="0" y="0"/>
                  </a:moveTo>
                  <a:lnTo>
                    <a:pt x="2350262" y="0"/>
                  </a:lnTo>
                  <a:lnTo>
                    <a:pt x="2350262" y="521140"/>
                  </a:lnTo>
                  <a:lnTo>
                    <a:pt x="0" y="52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57624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198560" y="-2844"/>
              <a:ext cx="1963920" cy="820824"/>
              <a:chOff x="0" y="-551"/>
              <a:chExt cx="380459" cy="15901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0459" cy="158463"/>
              </a:xfrm>
              <a:custGeom>
                <a:avLst/>
                <a:gdLst/>
                <a:ahLst/>
                <a:cxnLst/>
                <a:rect l="l" t="t" r="r" b="b"/>
                <a:pathLst>
                  <a:path w="380459" h="158463">
                    <a:moveTo>
                      <a:pt x="79231" y="0"/>
                    </a:moveTo>
                    <a:lnTo>
                      <a:pt x="301228" y="0"/>
                    </a:lnTo>
                    <a:cubicBezTo>
                      <a:pt x="322241" y="0"/>
                      <a:pt x="342394" y="8348"/>
                      <a:pt x="357253" y="23206"/>
                    </a:cubicBezTo>
                    <a:cubicBezTo>
                      <a:pt x="372112" y="38065"/>
                      <a:pt x="380459" y="58218"/>
                      <a:pt x="380459" y="79231"/>
                    </a:cubicBezTo>
                    <a:lnTo>
                      <a:pt x="380459" y="79231"/>
                    </a:lnTo>
                    <a:cubicBezTo>
                      <a:pt x="380459" y="122990"/>
                      <a:pt x="344986" y="158463"/>
                      <a:pt x="301228" y="158463"/>
                    </a:cubicBezTo>
                    <a:lnTo>
                      <a:pt x="79231" y="158463"/>
                    </a:lnTo>
                    <a:cubicBezTo>
                      <a:pt x="35473" y="158463"/>
                      <a:pt x="0" y="122990"/>
                      <a:pt x="0" y="79231"/>
                    </a:cubicBezTo>
                    <a:lnTo>
                      <a:pt x="0" y="79231"/>
                    </a:lnTo>
                    <a:cubicBezTo>
                      <a:pt x="0" y="35473"/>
                      <a:pt x="35473" y="0"/>
                      <a:pt x="79231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51"/>
                <a:ext cx="380459" cy="1590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r>
                  <a:rPr lang="en-US" sz="2500" b="1" dirty="0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Task 2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17529758" y="-2050875"/>
            <a:ext cx="3352042" cy="2933037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271530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8" name="Group 28"/>
          <p:cNvGrpSpPr/>
          <p:nvPr/>
        </p:nvGrpSpPr>
        <p:grpSpPr>
          <a:xfrm>
            <a:off x="10421870" y="1543752"/>
            <a:ext cx="9137786" cy="7852785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22987" y="2300495"/>
            <a:ext cx="9384399" cy="6529180"/>
            <a:chOff x="0" y="0"/>
            <a:chExt cx="1003955" cy="698500"/>
          </a:xfrm>
        </p:grpSpPr>
        <p:sp>
          <p:nvSpPr>
            <p:cNvPr id="32" name="Freeform 32"/>
            <p:cNvSpPr/>
            <p:nvPr/>
          </p:nvSpPr>
          <p:spPr>
            <a:xfrm>
              <a:off x="4752" y="0"/>
              <a:ext cx="994450" cy="698500"/>
            </a:xfrm>
            <a:custGeom>
              <a:avLst/>
              <a:gdLst/>
              <a:ahLst/>
              <a:cxnLst/>
              <a:rect l="l" t="t" r="r" b="b"/>
              <a:pathLst>
                <a:path w="994450" h="698500">
                  <a:moveTo>
                    <a:pt x="986757" y="370642"/>
                  </a:moveTo>
                  <a:lnTo>
                    <a:pt x="808449" y="677108"/>
                  </a:lnTo>
                  <a:cubicBezTo>
                    <a:pt x="800743" y="690352"/>
                    <a:pt x="786576" y="698500"/>
                    <a:pt x="771254" y="698500"/>
                  </a:cubicBezTo>
                  <a:lnTo>
                    <a:pt x="223197" y="698500"/>
                  </a:lnTo>
                  <a:cubicBezTo>
                    <a:pt x="207874" y="698500"/>
                    <a:pt x="193707" y="690352"/>
                    <a:pt x="186002" y="677108"/>
                  </a:cubicBezTo>
                  <a:lnTo>
                    <a:pt x="7694" y="370642"/>
                  </a:lnTo>
                  <a:cubicBezTo>
                    <a:pt x="0" y="357418"/>
                    <a:pt x="0" y="341082"/>
                    <a:pt x="7694" y="327858"/>
                  </a:cubicBezTo>
                  <a:lnTo>
                    <a:pt x="186002" y="21392"/>
                  </a:lnTo>
                  <a:cubicBezTo>
                    <a:pt x="193707" y="8148"/>
                    <a:pt x="207874" y="0"/>
                    <a:pt x="223197" y="0"/>
                  </a:cubicBezTo>
                  <a:lnTo>
                    <a:pt x="771254" y="0"/>
                  </a:lnTo>
                  <a:cubicBezTo>
                    <a:pt x="786576" y="0"/>
                    <a:pt x="800743" y="8148"/>
                    <a:pt x="808449" y="21392"/>
                  </a:cubicBezTo>
                  <a:lnTo>
                    <a:pt x="986757" y="327858"/>
                  </a:lnTo>
                  <a:cubicBezTo>
                    <a:pt x="994450" y="341082"/>
                    <a:pt x="994450" y="357418"/>
                    <a:pt x="986757" y="370642"/>
                  </a:cubicBezTo>
                  <a:close/>
                </a:path>
              </a:pathLst>
            </a:custGeom>
            <a:blipFill>
              <a:blip r:embed="rId13"/>
              <a:stretch>
                <a:fillRect l="-19470" r="-1947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33" name="Freeform 33"/>
          <p:cNvSpPr/>
          <p:nvPr/>
        </p:nvSpPr>
        <p:spPr>
          <a:xfrm>
            <a:off x="1587533" y="637880"/>
            <a:ext cx="1031773" cy="990502"/>
          </a:xfrm>
          <a:custGeom>
            <a:avLst/>
            <a:gdLst/>
            <a:ahLst/>
            <a:cxnLst/>
            <a:rect l="l" t="t" r="r" b="b"/>
            <a:pathLst>
              <a:path w="1031773" h="990502">
                <a:moveTo>
                  <a:pt x="0" y="0"/>
                </a:moveTo>
                <a:lnTo>
                  <a:pt x="1031773" y="0"/>
                </a:lnTo>
                <a:lnTo>
                  <a:pt x="1031773" y="990502"/>
                </a:lnTo>
                <a:lnTo>
                  <a:pt x="0" y="990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74750" y="4988418"/>
            <a:ext cx="8358926" cy="248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6"/>
              </a:lnSpc>
            </a:pPr>
            <a:r>
              <a:rPr lang="en-US" sz="8381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 </a:t>
            </a:r>
          </a:p>
          <a:p>
            <a:pPr algn="l">
              <a:lnSpc>
                <a:spcPts val="9806"/>
              </a:lnSpc>
            </a:pPr>
            <a:r>
              <a:rPr lang="en-US" sz="8381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GATHERING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750" y="8567986"/>
            <a:ext cx="6807200" cy="119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347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Date: </a:t>
            </a:r>
            <a:r>
              <a:rPr lang="en-US" sz="347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April 22, 2025</a:t>
            </a:r>
          </a:p>
          <a:p>
            <a:pPr algn="l">
              <a:lnSpc>
                <a:spcPts val="4858"/>
              </a:lnSpc>
            </a:pPr>
            <a:r>
              <a:rPr lang="en-US" sz="347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Presenter: </a:t>
            </a:r>
            <a:r>
              <a:rPr lang="en-US" sz="347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Group 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86006" y="609305"/>
            <a:ext cx="5448757" cy="10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CEF 440 : INTERNET &amp; MOBILE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895052" y="9559295"/>
            <a:ext cx="4728496" cy="406355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077744" y="2618645"/>
            <a:ext cx="12456348" cy="8350668"/>
            <a:chOff x="0" y="0"/>
            <a:chExt cx="1030237" cy="690666"/>
          </a:xfrm>
        </p:grpSpPr>
        <p:sp>
          <p:nvSpPr>
            <p:cNvPr id="14" name="Freeform 14"/>
            <p:cNvSpPr/>
            <p:nvPr/>
          </p:nvSpPr>
          <p:spPr>
            <a:xfrm>
              <a:off x="2413" y="0"/>
              <a:ext cx="1025411" cy="690666"/>
            </a:xfrm>
            <a:custGeom>
              <a:avLst/>
              <a:gdLst/>
              <a:ahLst/>
              <a:cxnLst/>
              <a:rect l="l" t="t" r="r" b="b"/>
              <a:pathLst>
                <a:path w="1025411" h="690666">
                  <a:moveTo>
                    <a:pt x="1021520" y="356046"/>
                  </a:moveTo>
                  <a:lnTo>
                    <a:pt x="830928" y="679952"/>
                  </a:lnTo>
                  <a:cubicBezTo>
                    <a:pt x="827023" y="686590"/>
                    <a:pt x="819896" y="690666"/>
                    <a:pt x="812194" y="690666"/>
                  </a:cubicBezTo>
                  <a:lnTo>
                    <a:pt x="213217" y="690666"/>
                  </a:lnTo>
                  <a:cubicBezTo>
                    <a:pt x="205516" y="690666"/>
                    <a:pt x="198389" y="686590"/>
                    <a:pt x="194483" y="679952"/>
                  </a:cubicBezTo>
                  <a:lnTo>
                    <a:pt x="3891" y="356046"/>
                  </a:lnTo>
                  <a:cubicBezTo>
                    <a:pt x="0" y="349434"/>
                    <a:pt x="0" y="341232"/>
                    <a:pt x="3891" y="334619"/>
                  </a:cubicBezTo>
                  <a:lnTo>
                    <a:pt x="194483" y="10713"/>
                  </a:lnTo>
                  <a:cubicBezTo>
                    <a:pt x="198389" y="4075"/>
                    <a:pt x="205516" y="0"/>
                    <a:pt x="213217" y="0"/>
                  </a:cubicBezTo>
                  <a:lnTo>
                    <a:pt x="812194" y="0"/>
                  </a:lnTo>
                  <a:cubicBezTo>
                    <a:pt x="819896" y="0"/>
                    <a:pt x="827023" y="4075"/>
                    <a:pt x="830928" y="10713"/>
                  </a:cubicBezTo>
                  <a:lnTo>
                    <a:pt x="1021520" y="334619"/>
                  </a:lnTo>
                  <a:cubicBezTo>
                    <a:pt x="1025411" y="341232"/>
                    <a:pt x="1025411" y="349434"/>
                    <a:pt x="1021520" y="3560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7145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66675"/>
              <a:ext cx="801637" cy="757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1D7363">
                <a:alpha val="470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78566" y="767700"/>
            <a:ext cx="1383574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FROM THE SURVEY (2/2)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94080" y="796275"/>
            <a:ext cx="954110" cy="943247"/>
            <a:chOff x="0" y="0"/>
            <a:chExt cx="1272147" cy="1257663"/>
          </a:xfrm>
        </p:grpSpPr>
        <p:sp>
          <p:nvSpPr>
            <p:cNvPr id="26" name="Freeform 2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24434"/>
                <a:ext cx="736599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48" y="5095099"/>
            <a:ext cx="5674045" cy="526147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29185" y="3124456"/>
            <a:ext cx="550394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Would you use a mobile app that alerts you on road signs and updates you on real time road conditions?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780471" y="2954194"/>
            <a:ext cx="3231937" cy="1414780"/>
            <a:chOff x="0" y="0"/>
            <a:chExt cx="4309250" cy="1886373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136550"/>
              <a:ext cx="279184" cy="277340"/>
              <a:chOff x="0" y="0"/>
              <a:chExt cx="55147" cy="5478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FFAC5E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606009" y="-57150"/>
              <a:ext cx="370324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FFAC5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Definitely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155C4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Maybe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5A86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Never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804517"/>
              <a:ext cx="279184" cy="277340"/>
              <a:chOff x="0" y="0"/>
              <a:chExt cx="55147" cy="5478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155C4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1472483"/>
              <a:ext cx="279184" cy="277340"/>
              <a:chOff x="0" y="0"/>
              <a:chExt cx="55147" cy="5478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05A86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16504813" y="-2454293"/>
            <a:ext cx="4728496" cy="4063552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024847" y="5124450"/>
            <a:ext cx="8234453" cy="359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17"/>
              </a:lnSpc>
              <a:spcBef>
                <a:spcPct val="0"/>
              </a:spcBef>
            </a:pPr>
            <a:r>
              <a:rPr lang="en-US" sz="3294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the Survey conducted, over 73% of people gave their support on the need for an app that Solves this problem.</a:t>
            </a:r>
          </a:p>
          <a:p>
            <a:pPr marL="0" lvl="0" indent="0" algn="r">
              <a:lnSpc>
                <a:spcPts val="4117"/>
              </a:lnSpc>
              <a:spcBef>
                <a:spcPct val="0"/>
              </a:spcBef>
            </a:pPr>
            <a:r>
              <a:rPr lang="en-US" sz="3294" b="1" u="none" strike="noStrik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26% of them gave practical suggestions on how to build and improve the app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1177" y="5237284"/>
            <a:ext cx="19897984" cy="2686228"/>
          </a:xfrm>
          <a:custGeom>
            <a:avLst/>
            <a:gdLst/>
            <a:ahLst/>
            <a:cxnLst/>
            <a:rect l="l" t="t" r="r" b="b"/>
            <a:pathLst>
              <a:path w="19897984" h="2686228">
                <a:moveTo>
                  <a:pt x="0" y="0"/>
                </a:moveTo>
                <a:lnTo>
                  <a:pt x="19897984" y="0"/>
                </a:lnTo>
                <a:lnTo>
                  <a:pt x="19897984" y="2686227"/>
                </a:lnTo>
                <a:lnTo>
                  <a:pt x="0" y="2686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551" y="3254811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18383" y="2534085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99290" y="2340639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418" y="2572034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38071" y="4157332"/>
            <a:ext cx="1670990" cy="16709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20904" y="3436606"/>
            <a:ext cx="1670990" cy="1670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01193" y="3243159"/>
            <a:ext cx="1670990" cy="16709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78939" y="3471444"/>
            <a:ext cx="1670990" cy="16709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9024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22" name="Freeform 22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26" name="Freeform 26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2236522" y="787563"/>
            <a:ext cx="1040078" cy="943247"/>
            <a:chOff x="-114625" y="0"/>
            <a:chExt cx="1386772" cy="1257663"/>
          </a:xfrm>
        </p:grpSpPr>
        <p:sp>
          <p:nvSpPr>
            <p:cNvPr id="32" name="Freeform 32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5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3" name="Group 33"/>
            <p:cNvGrpSpPr/>
            <p:nvPr/>
          </p:nvGrpSpPr>
          <p:grpSpPr>
            <a:xfrm>
              <a:off x="-114625" y="0"/>
              <a:ext cx="1244680" cy="1106201"/>
              <a:chOff x="-90174" y="0"/>
              <a:chExt cx="979173" cy="8702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-90174" y="24434"/>
                <a:ext cx="979173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07</a:t>
                </a:r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2066371" y="4421192"/>
            <a:ext cx="1014391" cy="1143269"/>
          </a:xfrm>
          <a:custGeom>
            <a:avLst/>
            <a:gdLst/>
            <a:ahLst/>
            <a:cxnLst/>
            <a:rect l="l" t="t" r="r" b="b"/>
            <a:pathLst>
              <a:path w="1014391" h="1143269">
                <a:moveTo>
                  <a:pt x="0" y="0"/>
                </a:moveTo>
                <a:lnTo>
                  <a:pt x="1014391" y="0"/>
                </a:lnTo>
                <a:lnTo>
                  <a:pt x="1014391" y="1143269"/>
                </a:lnTo>
                <a:lnTo>
                  <a:pt x="0" y="11432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038478" y="3309583"/>
            <a:ext cx="1833917" cy="1833917"/>
          </a:xfrm>
          <a:custGeom>
            <a:avLst/>
            <a:gdLst/>
            <a:ahLst/>
            <a:cxnLst/>
            <a:rect l="l" t="t" r="r" b="b"/>
            <a:pathLst>
              <a:path w="1833917" h="1833917">
                <a:moveTo>
                  <a:pt x="0" y="0"/>
                </a:moveTo>
                <a:lnTo>
                  <a:pt x="1833917" y="0"/>
                </a:lnTo>
                <a:lnTo>
                  <a:pt x="1833917" y="1833917"/>
                </a:lnTo>
                <a:lnTo>
                  <a:pt x="0" y="18339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311329" y="3793248"/>
            <a:ext cx="806210" cy="1033602"/>
          </a:xfrm>
          <a:custGeom>
            <a:avLst/>
            <a:gdLst/>
            <a:ahLst/>
            <a:cxnLst/>
            <a:rect l="l" t="t" r="r" b="b"/>
            <a:pathLst>
              <a:path w="806210" h="1033602">
                <a:moveTo>
                  <a:pt x="0" y="0"/>
                </a:moveTo>
                <a:lnTo>
                  <a:pt x="806209" y="0"/>
                </a:lnTo>
                <a:lnTo>
                  <a:pt x="806209" y="1033603"/>
                </a:lnTo>
                <a:lnTo>
                  <a:pt x="0" y="103360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726448" y="3502237"/>
            <a:ext cx="1152835" cy="1152835"/>
          </a:xfrm>
          <a:custGeom>
            <a:avLst/>
            <a:gdLst/>
            <a:ahLst/>
            <a:cxnLst/>
            <a:rect l="l" t="t" r="r" b="b"/>
            <a:pathLst>
              <a:path w="1152835" h="1152835">
                <a:moveTo>
                  <a:pt x="0" y="0"/>
                </a:moveTo>
                <a:lnTo>
                  <a:pt x="1152834" y="0"/>
                </a:lnTo>
                <a:lnTo>
                  <a:pt x="1152834" y="1152835"/>
                </a:lnTo>
                <a:lnTo>
                  <a:pt x="0" y="11528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020325" y="7300755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ctr">
              <a:lnSpc>
                <a:spcPts val="3500"/>
              </a:lnSpc>
              <a:buAutoNum type="arabicPeriod"/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Road Sign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3359" y="7789705"/>
            <a:ext cx="310648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Sign type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Sign location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Sign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4. Sign images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03158" y="6565658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2. Road State Data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70575" y="7088109"/>
            <a:ext cx="3106483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Road surface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Traffic congestion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Road closure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4. Weather condition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5. Accident reports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99290" y="6191008"/>
            <a:ext cx="3590567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User-Generated Data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968839" y="6653214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User reports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User ratings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User feedback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004259" y="6532773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4. Additional Data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89068" y="6940307"/>
            <a:ext cx="3615716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1. GPS data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2. Sensor data: (e.g., accelerometers, gyroscopes) in users' devices 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3. Third-party data:  (e.g., traffic APIs, weather APIs)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15340" y="727739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GATHERING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4584" y="6161238"/>
            <a:ext cx="1074734" cy="1364115"/>
            <a:chOff x="0" y="0"/>
            <a:chExt cx="1432978" cy="18188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49401"/>
              <a:ext cx="1432978" cy="1369419"/>
              <a:chOff x="0" y="0"/>
              <a:chExt cx="812800" cy="7767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7674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76749">
                    <a:moveTo>
                      <a:pt x="406400" y="0"/>
                    </a:moveTo>
                    <a:cubicBezTo>
                      <a:pt x="181951" y="0"/>
                      <a:pt x="0" y="173881"/>
                      <a:pt x="0" y="388374"/>
                    </a:cubicBezTo>
                    <a:cubicBezTo>
                      <a:pt x="0" y="602868"/>
                      <a:pt x="181951" y="776749"/>
                      <a:pt x="406400" y="776749"/>
                    </a:cubicBezTo>
                    <a:cubicBezTo>
                      <a:pt x="630849" y="776749"/>
                      <a:pt x="812800" y="602868"/>
                      <a:pt x="812800" y="388374"/>
                    </a:cubicBezTo>
                    <a:cubicBezTo>
                      <a:pt x="812800" y="1738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D7363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25195"/>
                <a:ext cx="660400" cy="6787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716489" y="0"/>
              <a:ext cx="0" cy="466691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292307" y="6129582"/>
            <a:ext cx="1074734" cy="1440998"/>
            <a:chOff x="0" y="0"/>
            <a:chExt cx="1432978" cy="192133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88352"/>
              <a:ext cx="1432978" cy="143297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3403D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716489" y="0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921984" y="3970318"/>
            <a:ext cx="1074734" cy="1440998"/>
            <a:chOff x="0" y="0"/>
            <a:chExt cx="1432978" cy="192133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954032" y="8614508"/>
            <a:ext cx="5210521" cy="4477792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1229" y="9212828"/>
            <a:ext cx="3297214" cy="2833543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522581" y="-298588"/>
            <a:ext cx="2809969" cy="2414817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4762" y="0"/>
              <a:ext cx="803277" cy="698500"/>
            </a:xfrm>
            <a:custGeom>
              <a:avLst/>
              <a:gdLst/>
              <a:ahLst/>
              <a:cxnLst/>
              <a:rect l="l" t="t" r="r" b="b"/>
              <a:pathLst>
                <a:path w="803277" h="698500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D7363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6232722" y="-1100305"/>
            <a:ext cx="2215935" cy="1963872"/>
          </a:xfrm>
          <a:custGeom>
            <a:avLst/>
            <a:gdLst/>
            <a:ahLst/>
            <a:cxnLst/>
            <a:rect l="l" t="t" r="r" b="b"/>
            <a:pathLst>
              <a:path w="2215935" h="1963872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998053" y="8614508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4043734" y="9851941"/>
            <a:ext cx="4377976" cy="537986"/>
            <a:chOff x="0" y="0"/>
            <a:chExt cx="1153047" cy="1416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3190462" y="6731751"/>
            <a:ext cx="556498" cy="506413"/>
          </a:xfrm>
          <a:custGeom>
            <a:avLst/>
            <a:gdLst/>
            <a:ahLst/>
            <a:cxnLst/>
            <a:rect l="l" t="t" r="r" b="b"/>
            <a:pathLst>
              <a:path w="556498" h="506413">
                <a:moveTo>
                  <a:pt x="0" y="0"/>
                </a:moveTo>
                <a:lnTo>
                  <a:pt x="556498" y="0"/>
                </a:lnTo>
                <a:lnTo>
                  <a:pt x="556498" y="506414"/>
                </a:lnTo>
                <a:lnTo>
                  <a:pt x="0" y="506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618749" y="649150"/>
            <a:ext cx="905050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</a:t>
            </a:r>
          </a:p>
        </p:txBody>
      </p:sp>
      <p:sp>
        <p:nvSpPr>
          <p:cNvPr id="40" name="Freeform 40"/>
          <p:cNvSpPr/>
          <p:nvPr/>
        </p:nvSpPr>
        <p:spPr>
          <a:xfrm>
            <a:off x="-894147" y="8813948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4729440" y="711108"/>
            <a:ext cx="954110" cy="943247"/>
            <a:chOff x="0" y="0"/>
            <a:chExt cx="1272147" cy="1257663"/>
          </a:xfrm>
        </p:grpSpPr>
        <p:sp>
          <p:nvSpPr>
            <p:cNvPr id="42" name="Freeform 42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3" name="Group 43"/>
            <p:cNvGrpSpPr/>
            <p:nvPr/>
          </p:nvGrpSpPr>
          <p:grpSpPr>
            <a:xfrm>
              <a:off x="0" y="0"/>
              <a:ext cx="1047679" cy="1106201"/>
              <a:chOff x="0" y="0"/>
              <a:chExt cx="824195" cy="87023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24434"/>
                <a:ext cx="824195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08</a:t>
                </a:r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736719" y="5023291"/>
            <a:ext cx="16522581" cy="1455254"/>
            <a:chOff x="0" y="0"/>
            <a:chExt cx="22030107" cy="1940338"/>
          </a:xfrm>
        </p:grpSpPr>
        <p:grpSp>
          <p:nvGrpSpPr>
            <p:cNvPr id="47" name="Group 47"/>
            <p:cNvGrpSpPr/>
            <p:nvPr/>
          </p:nvGrpSpPr>
          <p:grpSpPr>
            <a:xfrm>
              <a:off x="2161530" y="496157"/>
              <a:ext cx="2754889" cy="963131"/>
              <a:chOff x="0" y="0"/>
              <a:chExt cx="544176" cy="19024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5400000">
              <a:off x="490207" y="5950"/>
              <a:ext cx="981224" cy="1961637"/>
              <a:chOff x="0" y="0"/>
              <a:chExt cx="736600" cy="147259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36600" cy="1472592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1472592">
                    <a:moveTo>
                      <a:pt x="736600" y="0"/>
                    </a:moveTo>
                    <a:lnTo>
                      <a:pt x="736600" y="1472592"/>
                    </a:lnTo>
                    <a:lnTo>
                      <a:pt x="368300" y="1345592"/>
                    </a:lnTo>
                    <a:lnTo>
                      <a:pt x="0" y="147259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1D73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736600" cy="1393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9849658" y="0"/>
              <a:ext cx="2180449" cy="1940338"/>
              <a:chOff x="0" y="0"/>
              <a:chExt cx="913382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133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3382" h="812800">
                    <a:moveTo>
                      <a:pt x="913382" y="406400"/>
                    </a:moveTo>
                    <a:lnTo>
                      <a:pt x="506982" y="0"/>
                    </a:lnTo>
                    <a:lnTo>
                      <a:pt x="506982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506982" y="609600"/>
                    </a:lnTo>
                    <a:lnTo>
                      <a:pt x="506982" y="812800"/>
                    </a:lnTo>
                    <a:lnTo>
                      <a:pt x="913382" y="406400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155575"/>
                <a:ext cx="8117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2564369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1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5108217" y="494898"/>
              <a:ext cx="2754889" cy="963131"/>
              <a:chOff x="0" y="0"/>
              <a:chExt cx="544176" cy="190248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8054905" y="493639"/>
              <a:ext cx="2754889" cy="963131"/>
              <a:chOff x="0" y="0"/>
              <a:chExt cx="544176" cy="190248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1001592" y="492380"/>
              <a:ext cx="2754889" cy="963131"/>
              <a:chOff x="0" y="0"/>
              <a:chExt cx="544176" cy="19024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3948280" y="491121"/>
              <a:ext cx="2754889" cy="963131"/>
              <a:chOff x="0" y="0"/>
              <a:chExt cx="544176" cy="190248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16894967" y="489863"/>
              <a:ext cx="2754889" cy="963131"/>
              <a:chOff x="0" y="0"/>
              <a:chExt cx="544176" cy="190248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544176" cy="190248"/>
              </a:xfrm>
              <a:custGeom>
                <a:avLst/>
                <a:gdLst/>
                <a:ahLst/>
                <a:cxnLst/>
                <a:rect l="l" t="t" r="r" b="b"/>
                <a:pathLst>
                  <a:path w="544176" h="190248">
                    <a:moveTo>
                      <a:pt x="0" y="0"/>
                    </a:moveTo>
                    <a:lnTo>
                      <a:pt x="544176" y="0"/>
                    </a:lnTo>
                    <a:lnTo>
                      <a:pt x="544176" y="190248"/>
                    </a:lnTo>
                    <a:lnTo>
                      <a:pt x="0" y="190248"/>
                    </a:ln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47625"/>
                <a:ext cx="544176" cy="2378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5462976" y="718029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2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8497842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3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1352114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4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4412974" y="718029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5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7359661" y="712994"/>
              <a:ext cx="1941117" cy="50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 6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9589442" y="3970318"/>
            <a:ext cx="1074734" cy="1440998"/>
            <a:chOff x="0" y="0"/>
            <a:chExt cx="1432978" cy="1921330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1" name="AutoShape 81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2" name="Group 82"/>
          <p:cNvGrpSpPr/>
          <p:nvPr/>
        </p:nvGrpSpPr>
        <p:grpSpPr>
          <a:xfrm>
            <a:off x="11768915" y="6129582"/>
            <a:ext cx="1074734" cy="1427428"/>
            <a:chOff x="0" y="0"/>
            <a:chExt cx="1432978" cy="1903237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470259"/>
              <a:ext cx="1432978" cy="1432978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23403D"/>
                </a:solidFill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6" name="AutoShape 86"/>
            <p:cNvSpPr/>
            <p:nvPr/>
          </p:nvSpPr>
          <p:spPr>
            <a:xfrm>
              <a:off x="716489" y="0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7" name="Group 87"/>
          <p:cNvGrpSpPr/>
          <p:nvPr/>
        </p:nvGrpSpPr>
        <p:grpSpPr>
          <a:xfrm>
            <a:off x="13896541" y="3970318"/>
            <a:ext cx="1074734" cy="1440998"/>
            <a:chOff x="0" y="0"/>
            <a:chExt cx="1432978" cy="1921330"/>
          </a:xfrm>
        </p:grpSpPr>
        <p:grpSp>
          <p:nvGrpSpPr>
            <p:cNvPr id="88" name="Group 88"/>
            <p:cNvGrpSpPr/>
            <p:nvPr/>
          </p:nvGrpSpPr>
          <p:grpSpPr>
            <a:xfrm>
              <a:off x="0" y="0"/>
              <a:ext cx="1432978" cy="1432978"/>
              <a:chOff x="0" y="0"/>
              <a:chExt cx="812800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sq">
                <a:solidFill>
                  <a:srgbClr val="155C4F"/>
                </a:solidFill>
                <a:prstDash val="solid"/>
                <a:miter/>
              </a:ln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1" name="AutoShape 91"/>
            <p:cNvSpPr/>
            <p:nvPr/>
          </p:nvSpPr>
          <p:spPr>
            <a:xfrm>
              <a:off x="716489" y="1432978"/>
              <a:ext cx="0" cy="488352"/>
            </a:xfrm>
            <a:prstGeom prst="line">
              <a:avLst/>
            </a:prstGeom>
            <a:ln w="25400" cap="flat">
              <a:solidFill>
                <a:srgbClr val="1D1A1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2" name="Freeform 92"/>
          <p:cNvSpPr/>
          <p:nvPr/>
        </p:nvSpPr>
        <p:spPr>
          <a:xfrm>
            <a:off x="7575732" y="6771695"/>
            <a:ext cx="507883" cy="586301"/>
          </a:xfrm>
          <a:custGeom>
            <a:avLst/>
            <a:gdLst/>
            <a:ahLst/>
            <a:cxnLst/>
            <a:rect l="l" t="t" r="r" b="b"/>
            <a:pathLst>
              <a:path w="507883" h="586301">
                <a:moveTo>
                  <a:pt x="0" y="0"/>
                </a:moveTo>
                <a:lnTo>
                  <a:pt x="507883" y="0"/>
                </a:lnTo>
                <a:lnTo>
                  <a:pt x="507883" y="586301"/>
                </a:lnTo>
                <a:lnTo>
                  <a:pt x="0" y="586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>
            <a:off x="14165224" y="4228598"/>
            <a:ext cx="537367" cy="537367"/>
          </a:xfrm>
          <a:custGeom>
            <a:avLst/>
            <a:gdLst/>
            <a:ahLst/>
            <a:cxnLst/>
            <a:rect l="l" t="t" r="r" b="b"/>
            <a:pathLst>
              <a:path w="537367" h="537367">
                <a:moveTo>
                  <a:pt x="0" y="0"/>
                </a:moveTo>
                <a:lnTo>
                  <a:pt x="537367" y="0"/>
                </a:lnTo>
                <a:lnTo>
                  <a:pt x="537367" y="537367"/>
                </a:lnTo>
                <a:lnTo>
                  <a:pt x="0" y="5373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9758788" y="4129260"/>
            <a:ext cx="736042" cy="736042"/>
          </a:xfrm>
          <a:custGeom>
            <a:avLst/>
            <a:gdLst/>
            <a:ahLst/>
            <a:cxnLst/>
            <a:rect l="l" t="t" r="r" b="b"/>
            <a:pathLst>
              <a:path w="736042" h="736042">
                <a:moveTo>
                  <a:pt x="0" y="0"/>
                </a:moveTo>
                <a:lnTo>
                  <a:pt x="736042" y="0"/>
                </a:lnTo>
                <a:lnTo>
                  <a:pt x="736042" y="736043"/>
                </a:lnTo>
                <a:lnTo>
                  <a:pt x="0" y="736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>
            <a:off x="5152722" y="4266142"/>
            <a:ext cx="613257" cy="537367"/>
          </a:xfrm>
          <a:custGeom>
            <a:avLst/>
            <a:gdLst/>
            <a:ahLst/>
            <a:cxnLst/>
            <a:rect l="l" t="t" r="r" b="b"/>
            <a:pathLst>
              <a:path w="613257" h="537367">
                <a:moveTo>
                  <a:pt x="0" y="0"/>
                </a:moveTo>
                <a:lnTo>
                  <a:pt x="613258" y="0"/>
                </a:lnTo>
                <a:lnTo>
                  <a:pt x="613258" y="537367"/>
                </a:lnTo>
                <a:lnTo>
                  <a:pt x="0" y="5373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2013131" y="6731751"/>
            <a:ext cx="586301" cy="586301"/>
          </a:xfrm>
          <a:custGeom>
            <a:avLst/>
            <a:gdLst/>
            <a:ahLst/>
            <a:cxnLst/>
            <a:rect l="l" t="t" r="r" b="b"/>
            <a:pathLst>
              <a:path w="586301" h="586301">
                <a:moveTo>
                  <a:pt x="0" y="0"/>
                </a:moveTo>
                <a:lnTo>
                  <a:pt x="586301" y="0"/>
                </a:lnTo>
                <a:lnTo>
                  <a:pt x="586301" y="586301"/>
                </a:lnTo>
                <a:lnTo>
                  <a:pt x="0" y="5863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97" name="TextBox 97"/>
          <p:cNvSpPr txBox="1"/>
          <p:nvPr/>
        </p:nvSpPr>
        <p:spPr>
          <a:xfrm>
            <a:off x="1028700" y="7717755"/>
            <a:ext cx="488002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Identify &amp; Remove</a:t>
            </a:r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Duplicates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6281973" y="7780129"/>
            <a:ext cx="30954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Standardize Formats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3740200" y="3060999"/>
            <a:ext cx="34383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Correct Inconsistent or Misspelled Entries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8759860" y="3015794"/>
            <a:ext cx="273389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Remove Irrelevant data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939332" y="7717755"/>
            <a:ext cx="273389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Fix Missing or Incomplete Data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2902652" y="3060999"/>
            <a:ext cx="3095401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Merge Similar Data Entries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0"/>
              </a:srgbClr>
            </a:gs>
            <a:gs pos="20000">
              <a:srgbClr val="1D7363">
                <a:alpha val="0"/>
              </a:srgbClr>
            </a:gs>
            <a:gs pos="40000">
              <a:srgbClr val="155C4F">
                <a:alpha val="18500"/>
              </a:srgbClr>
            </a:gs>
            <a:gs pos="60000">
              <a:srgbClr val="1D7363">
                <a:alpha val="22500"/>
              </a:srgbClr>
            </a:gs>
            <a:gs pos="80000">
              <a:srgbClr val="1D7363">
                <a:alpha val="22500"/>
              </a:srgbClr>
            </a:gs>
            <a:gs pos="100000">
              <a:srgbClr val="1D7363">
                <a:alpha val="22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581275"/>
          <a:ext cx="12372488" cy="6791326"/>
        </p:xfrm>
        <a:graphic>
          <a:graphicData uri="http://schemas.openxmlformats.org/drawingml/2006/table">
            <a:tbl>
              <a:tblPr/>
              <a:tblGrid>
                <a:gridCol w="80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4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9104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C4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Some Users may not want to use the app Because: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0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 Address this, we will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C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are not tech-savvy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Design a simple and user-friendly interface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worry about privacy, especially location tracking.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Ensure transparency in data use.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They prefer traditional methods like road maps.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Offer customizable settings for notifications and data sharing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078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Limited smartphone literacy among older drivers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Add tutorials and help features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Concerns about mobile data costs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Partnership with telecoms for affordable data plans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996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Skepticism about app accuracy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Gradual feature rollout to build trust 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1092727" y="-2997784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9298" y="0"/>
              <a:ext cx="794205" cy="698500"/>
            </a:xfrm>
            <a:custGeom>
              <a:avLst/>
              <a:gdLst/>
              <a:ahLst/>
              <a:cxnLst/>
              <a:rect l="l" t="t" r="r" b="b"/>
              <a:pathLst>
                <a:path w="794205" h="698500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33719" y="-202558"/>
            <a:ext cx="11341957" cy="6781109"/>
            <a:chOff x="0" y="0"/>
            <a:chExt cx="595880" cy="3562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5880" cy="356264"/>
            </a:xfrm>
            <a:custGeom>
              <a:avLst/>
              <a:gdLst/>
              <a:ahLst/>
              <a:cxnLst/>
              <a:rect l="l" t="t" r="r" b="b"/>
              <a:pathLst>
                <a:path w="595880" h="356264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2"/>
              <a:stretch>
                <a:fillRect l="-33292" t="-41824" r="-38227" b="-70828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897853" y="-1245242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827872" y="5400300"/>
            <a:ext cx="6920255" cy="5947094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7304" y="0"/>
              <a:ext cx="798192" cy="698500"/>
            </a:xfrm>
            <a:custGeom>
              <a:avLst/>
              <a:gdLst/>
              <a:ahLst/>
              <a:cxnLst/>
              <a:rect l="l" t="t" r="r" b="b"/>
              <a:pathLst>
                <a:path w="798192" h="698500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156090" y="7841528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0547" y="9918990"/>
            <a:ext cx="5377289" cy="680430"/>
            <a:chOff x="0" y="0"/>
            <a:chExt cx="1586687" cy="2007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6687" cy="200776"/>
            </a:xfrm>
            <a:custGeom>
              <a:avLst/>
              <a:gdLst/>
              <a:ahLst/>
              <a:cxnLst/>
              <a:rect l="l" t="t" r="r" b="b"/>
              <a:pathLst>
                <a:path w="1586687" h="200776">
                  <a:moveTo>
                    <a:pt x="73427" y="0"/>
                  </a:moveTo>
                  <a:lnTo>
                    <a:pt x="1513260" y="0"/>
                  </a:lnTo>
                  <a:cubicBezTo>
                    <a:pt x="1532734" y="0"/>
                    <a:pt x="1551411" y="7736"/>
                    <a:pt x="1565181" y="21506"/>
                  </a:cubicBezTo>
                  <a:cubicBezTo>
                    <a:pt x="1578951" y="35276"/>
                    <a:pt x="1586687" y="53953"/>
                    <a:pt x="1586687" y="73427"/>
                  </a:cubicBezTo>
                  <a:lnTo>
                    <a:pt x="1586687" y="127349"/>
                  </a:lnTo>
                  <a:cubicBezTo>
                    <a:pt x="1586687" y="146823"/>
                    <a:pt x="1578951" y="165499"/>
                    <a:pt x="1565181" y="179270"/>
                  </a:cubicBezTo>
                  <a:cubicBezTo>
                    <a:pt x="1551411" y="193040"/>
                    <a:pt x="1532734" y="200776"/>
                    <a:pt x="1513260" y="200776"/>
                  </a:cubicBezTo>
                  <a:lnTo>
                    <a:pt x="73427" y="200776"/>
                  </a:lnTo>
                  <a:cubicBezTo>
                    <a:pt x="53953" y="200776"/>
                    <a:pt x="35276" y="193040"/>
                    <a:pt x="21506" y="179270"/>
                  </a:cubicBezTo>
                  <a:cubicBezTo>
                    <a:pt x="7736" y="165499"/>
                    <a:pt x="0" y="146823"/>
                    <a:pt x="0" y="127349"/>
                  </a:cubicBezTo>
                  <a:lnTo>
                    <a:pt x="0" y="73427"/>
                  </a:lnTo>
                  <a:cubicBezTo>
                    <a:pt x="0" y="53953"/>
                    <a:pt x="7736" y="35276"/>
                    <a:pt x="21506" y="21506"/>
                  </a:cubicBezTo>
                  <a:cubicBezTo>
                    <a:pt x="35276" y="7736"/>
                    <a:pt x="53953" y="0"/>
                    <a:pt x="73427" y="0"/>
                  </a:cubicBez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586687" cy="248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3503113" y="9410174"/>
            <a:ext cx="5210521" cy="4477792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55C4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1D736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327871" y="334341"/>
            <a:ext cx="8987475" cy="162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2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RELUCTANCE</a:t>
            </a:r>
          </a:p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2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ASSESSMENT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-1135575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09145" y="353391"/>
            <a:ext cx="951114" cy="943247"/>
            <a:chOff x="-234958" y="0"/>
            <a:chExt cx="1268152" cy="1257663"/>
          </a:xfrm>
        </p:grpSpPr>
        <p:sp>
          <p:nvSpPr>
            <p:cNvPr id="28" name="Freeform 28"/>
            <p:cNvSpPr/>
            <p:nvPr/>
          </p:nvSpPr>
          <p:spPr>
            <a:xfrm>
              <a:off x="-234958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9"/>
            <p:cNvGrpSpPr/>
            <p:nvPr/>
          </p:nvGrpSpPr>
          <p:grpSpPr>
            <a:xfrm>
              <a:off x="-96863" y="0"/>
              <a:ext cx="1130057" cy="1106201"/>
              <a:chOff x="-76201" y="0"/>
              <a:chExt cx="889001" cy="87023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-76201" y="68923"/>
                <a:ext cx="812800" cy="7197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09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90999" y="-1702236"/>
            <a:ext cx="7335291" cy="2801892"/>
            <a:chOff x="0" y="0"/>
            <a:chExt cx="930920" cy="355587"/>
          </a:xfrm>
        </p:grpSpPr>
        <p:sp>
          <p:nvSpPr>
            <p:cNvPr id="4" name="Freeform 4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203448">
            <a:off x="16213477" y="-122827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1" y="0"/>
                </a:lnTo>
                <a:lnTo>
                  <a:pt x="2401361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671353" y="-1944279"/>
            <a:ext cx="21110215" cy="3888558"/>
            <a:chOff x="0" y="0"/>
            <a:chExt cx="1922019" cy="354041"/>
          </a:xfrm>
        </p:grpSpPr>
        <p:sp>
          <p:nvSpPr>
            <p:cNvPr id="8" name="Freeform 8"/>
            <p:cNvSpPr/>
            <p:nvPr/>
          </p:nvSpPr>
          <p:spPr>
            <a:xfrm>
              <a:off x="5069" y="0"/>
              <a:ext cx="1911880" cy="354041"/>
            </a:xfrm>
            <a:custGeom>
              <a:avLst/>
              <a:gdLst/>
              <a:ahLst/>
              <a:cxnLst/>
              <a:rect l="l" t="t" r="r" b="b"/>
              <a:pathLst>
                <a:path w="1911880" h="354041">
                  <a:moveTo>
                    <a:pt x="210967" y="0"/>
                  </a:moveTo>
                  <a:lnTo>
                    <a:pt x="1904114" y="0"/>
                  </a:lnTo>
                  <a:cubicBezTo>
                    <a:pt x="1906766" y="0"/>
                    <a:pt x="1909217" y="1413"/>
                    <a:pt x="1910546" y="3708"/>
                  </a:cubicBezTo>
                  <a:cubicBezTo>
                    <a:pt x="1911875" y="6003"/>
                    <a:pt x="1911881" y="8832"/>
                    <a:pt x="1910560" y="11133"/>
                  </a:cubicBezTo>
                  <a:lnTo>
                    <a:pt x="1720139" y="342908"/>
                  </a:lnTo>
                  <a:cubicBezTo>
                    <a:pt x="1716187" y="349795"/>
                    <a:pt x="1708854" y="354041"/>
                    <a:pt x="1700914" y="354041"/>
                  </a:cubicBezTo>
                  <a:lnTo>
                    <a:pt x="7767" y="354041"/>
                  </a:lnTo>
                  <a:cubicBezTo>
                    <a:pt x="5115" y="354041"/>
                    <a:pt x="2664" y="352628"/>
                    <a:pt x="1335" y="350333"/>
                  </a:cubicBezTo>
                  <a:cubicBezTo>
                    <a:pt x="6" y="348038"/>
                    <a:pt x="0" y="345209"/>
                    <a:pt x="1320" y="342908"/>
                  </a:cubicBezTo>
                  <a:lnTo>
                    <a:pt x="191742" y="11133"/>
                  </a:lnTo>
                  <a:cubicBezTo>
                    <a:pt x="195694" y="4246"/>
                    <a:pt x="203027" y="0"/>
                    <a:pt x="21096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1718819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4021186" flipH="1">
            <a:off x="-2131153" y="-130519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1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1" y="2612572"/>
                </a:lnTo>
                <a:lnTo>
                  <a:pt x="6677501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653326" y="3655805"/>
            <a:ext cx="5047044" cy="5047044"/>
          </a:xfrm>
          <a:custGeom>
            <a:avLst/>
            <a:gdLst/>
            <a:ahLst/>
            <a:cxnLst/>
            <a:rect l="l" t="t" r="r" b="b"/>
            <a:pathLst>
              <a:path w="5047044" h="5047044">
                <a:moveTo>
                  <a:pt x="0" y="0"/>
                </a:moveTo>
                <a:lnTo>
                  <a:pt x="5047043" y="0"/>
                </a:lnTo>
                <a:lnTo>
                  <a:pt x="5047043" y="5047043"/>
                </a:lnTo>
                <a:lnTo>
                  <a:pt x="0" y="5047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9024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22064" y="861983"/>
            <a:ext cx="954110" cy="943247"/>
            <a:chOff x="0" y="0"/>
            <a:chExt cx="1272147" cy="1257663"/>
          </a:xfrm>
        </p:grpSpPr>
        <p:sp>
          <p:nvSpPr>
            <p:cNvPr id="16" name="Freeform 1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5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4434"/>
                <a:ext cx="6604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10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7335765" y="4416352"/>
            <a:ext cx="1100197" cy="869156"/>
          </a:xfrm>
          <a:custGeom>
            <a:avLst/>
            <a:gdLst/>
            <a:ahLst/>
            <a:cxnLst/>
            <a:rect l="l" t="t" r="r" b="b"/>
            <a:pathLst>
              <a:path w="1100197" h="869156">
                <a:moveTo>
                  <a:pt x="0" y="0"/>
                </a:moveTo>
                <a:lnTo>
                  <a:pt x="1100197" y="0"/>
                </a:lnTo>
                <a:lnTo>
                  <a:pt x="1100197" y="869156"/>
                </a:lnTo>
                <a:lnTo>
                  <a:pt x="0" y="8691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60449" y="4588888"/>
            <a:ext cx="1161194" cy="750422"/>
          </a:xfrm>
          <a:custGeom>
            <a:avLst/>
            <a:gdLst/>
            <a:ahLst/>
            <a:cxnLst/>
            <a:rect l="l" t="t" r="r" b="b"/>
            <a:pathLst>
              <a:path w="1161194" h="750422">
                <a:moveTo>
                  <a:pt x="0" y="0"/>
                </a:moveTo>
                <a:lnTo>
                  <a:pt x="1161194" y="0"/>
                </a:lnTo>
                <a:lnTo>
                  <a:pt x="1161194" y="750422"/>
                </a:lnTo>
                <a:lnTo>
                  <a:pt x="0" y="7504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335765" y="6793691"/>
            <a:ext cx="951682" cy="1098622"/>
          </a:xfrm>
          <a:custGeom>
            <a:avLst/>
            <a:gdLst/>
            <a:ahLst/>
            <a:cxnLst/>
            <a:rect l="l" t="t" r="r" b="b"/>
            <a:pathLst>
              <a:path w="951682" h="1098622">
                <a:moveTo>
                  <a:pt x="0" y="0"/>
                </a:moveTo>
                <a:lnTo>
                  <a:pt x="951682" y="0"/>
                </a:lnTo>
                <a:lnTo>
                  <a:pt x="951682" y="1098622"/>
                </a:lnTo>
                <a:lnTo>
                  <a:pt x="0" y="10986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12905" y="7079020"/>
            <a:ext cx="1192734" cy="966115"/>
          </a:xfrm>
          <a:custGeom>
            <a:avLst/>
            <a:gdLst/>
            <a:ahLst/>
            <a:cxnLst/>
            <a:rect l="l" t="t" r="r" b="b"/>
            <a:pathLst>
              <a:path w="1192734" h="966115">
                <a:moveTo>
                  <a:pt x="0" y="0"/>
                </a:moveTo>
                <a:lnTo>
                  <a:pt x="1192734" y="0"/>
                </a:lnTo>
                <a:lnTo>
                  <a:pt x="1192734" y="966114"/>
                </a:lnTo>
                <a:lnTo>
                  <a:pt x="0" y="96611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558657" y="944984"/>
            <a:ext cx="17441538" cy="79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1"/>
              </a:lnSpc>
            </a:pPr>
            <a:r>
              <a:rPr lang="en-US" sz="54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CONCLUSIONS &amp; 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12955" y="3738398"/>
            <a:ext cx="4421930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1. Develop a Minimum Viable Product (MVP)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6843" y="4592638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Road sign database 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-Basic route navigation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-Critical alerts system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05639" y="3738398"/>
            <a:ext cx="394836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2. Establish partnerships: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00369" y="6920728"/>
            <a:ext cx="4186488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3. Conduct phased rollouts: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12955" y="7108052"/>
            <a:ext cx="3948369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4. Implement continuous feedback mechanisms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73972" y="4262425"/>
            <a:ext cx="57853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Local authorities for official road data</a:t>
            </a:r>
          </a:p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-Telecom providers for affordable data access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82327" y="7475558"/>
            <a:ext cx="536861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 Initial launch in Douala as primary test market </a:t>
            </a:r>
          </a:p>
          <a:p>
            <a:pPr algn="just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-Gradual expansion to other cities based on feedback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2064" y="7978795"/>
            <a:ext cx="536861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-In-app reporting tools</a:t>
            </a:r>
          </a:p>
          <a:p>
            <a:pPr algn="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- Regular user surveys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90908" y="2402309"/>
            <a:ext cx="6106185" cy="56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900" b="1" u="sng">
                <a:solidFill>
                  <a:srgbClr val="155C4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RECOMMENDATIONS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3809" y="1562455"/>
            <a:ext cx="612416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 </a:t>
            </a:r>
          </a:p>
        </p:txBody>
      </p:sp>
      <p:sp>
        <p:nvSpPr>
          <p:cNvPr id="4" name="Freeform 4"/>
          <p:cNvSpPr/>
          <p:nvPr/>
        </p:nvSpPr>
        <p:spPr>
          <a:xfrm>
            <a:off x="95767" y="6291056"/>
            <a:ext cx="6127233" cy="1084072"/>
          </a:xfrm>
          <a:custGeom>
            <a:avLst/>
            <a:gdLst/>
            <a:ahLst/>
            <a:cxnLst/>
            <a:rect l="l" t="t" r="r" b="b"/>
            <a:pathLst>
              <a:path w="6127233" h="1084072">
                <a:moveTo>
                  <a:pt x="0" y="0"/>
                </a:moveTo>
                <a:lnTo>
                  <a:pt x="6127233" y="0"/>
                </a:lnTo>
                <a:lnTo>
                  <a:pt x="6127233" y="1084072"/>
                </a:lnTo>
                <a:lnTo>
                  <a:pt x="0" y="10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2873"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299357" y="5645225"/>
            <a:ext cx="6522357" cy="888854"/>
            <a:chOff x="0" y="0"/>
            <a:chExt cx="1717822" cy="234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7822" cy="234102"/>
            </a:xfrm>
            <a:custGeom>
              <a:avLst/>
              <a:gdLst/>
              <a:ahLst/>
              <a:cxnLst/>
              <a:rect l="l" t="t" r="r" b="b"/>
              <a:pathLst>
                <a:path w="1717822" h="234102">
                  <a:moveTo>
                    <a:pt x="11870" y="0"/>
                  </a:moveTo>
                  <a:lnTo>
                    <a:pt x="1705953" y="0"/>
                  </a:lnTo>
                  <a:cubicBezTo>
                    <a:pt x="1709101" y="0"/>
                    <a:pt x="1712120" y="1251"/>
                    <a:pt x="1714346" y="3477"/>
                  </a:cubicBezTo>
                  <a:cubicBezTo>
                    <a:pt x="1716572" y="5703"/>
                    <a:pt x="1717822" y="8722"/>
                    <a:pt x="1717822" y="11870"/>
                  </a:cubicBezTo>
                  <a:lnTo>
                    <a:pt x="1717822" y="222232"/>
                  </a:lnTo>
                  <a:cubicBezTo>
                    <a:pt x="1717822" y="228787"/>
                    <a:pt x="1712508" y="234102"/>
                    <a:pt x="1705953" y="234102"/>
                  </a:cubicBezTo>
                  <a:lnTo>
                    <a:pt x="11870" y="234102"/>
                  </a:lnTo>
                  <a:cubicBezTo>
                    <a:pt x="8722" y="234102"/>
                    <a:pt x="5703" y="232851"/>
                    <a:pt x="3477" y="230625"/>
                  </a:cubicBezTo>
                  <a:cubicBezTo>
                    <a:pt x="1251" y="228399"/>
                    <a:pt x="0" y="225380"/>
                    <a:pt x="0" y="222232"/>
                  </a:cubicBezTo>
                  <a:lnTo>
                    <a:pt x="0" y="11870"/>
                  </a:lnTo>
                  <a:cubicBezTo>
                    <a:pt x="0" y="8722"/>
                    <a:pt x="1251" y="5703"/>
                    <a:pt x="3477" y="3477"/>
                  </a:cubicBezTo>
                  <a:cubicBezTo>
                    <a:pt x="5703" y="1251"/>
                    <a:pt x="8722" y="0"/>
                    <a:pt x="1187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17822" cy="272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4006" y="954622"/>
            <a:ext cx="11945087" cy="12492557"/>
            <a:chOff x="0" y="0"/>
            <a:chExt cx="759608" cy="794422"/>
          </a:xfrm>
        </p:grpSpPr>
        <p:sp>
          <p:nvSpPr>
            <p:cNvPr id="9" name="Freeform 9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25637" y="1466378"/>
            <a:ext cx="12298130" cy="11469044"/>
            <a:chOff x="0" y="0"/>
            <a:chExt cx="851850" cy="794422"/>
          </a:xfrm>
        </p:grpSpPr>
        <p:sp>
          <p:nvSpPr>
            <p:cNvPr id="12" name="Freeform 12"/>
            <p:cNvSpPr/>
            <p:nvPr/>
          </p:nvSpPr>
          <p:spPr>
            <a:xfrm>
              <a:off x="4267" y="0"/>
              <a:ext cx="843317" cy="794422"/>
            </a:xfrm>
            <a:custGeom>
              <a:avLst/>
              <a:gdLst/>
              <a:ahLst/>
              <a:cxnLst/>
              <a:rect l="l" t="t" r="r" b="b"/>
              <a:pathLst>
                <a:path w="843317" h="794422">
                  <a:moveTo>
                    <a:pt x="836115" y="419629"/>
                  </a:moveTo>
                  <a:lnTo>
                    <a:pt x="655851" y="772005"/>
                  </a:lnTo>
                  <a:cubicBezTo>
                    <a:pt x="648812" y="785765"/>
                    <a:pt x="634658" y="794422"/>
                    <a:pt x="619202" y="794422"/>
                  </a:cubicBezTo>
                  <a:lnTo>
                    <a:pt x="224114" y="794422"/>
                  </a:lnTo>
                  <a:cubicBezTo>
                    <a:pt x="208658" y="794422"/>
                    <a:pt x="194504" y="785765"/>
                    <a:pt x="187465" y="772005"/>
                  </a:cubicBezTo>
                  <a:lnTo>
                    <a:pt x="7201" y="419629"/>
                  </a:lnTo>
                  <a:cubicBezTo>
                    <a:pt x="0" y="405551"/>
                    <a:pt x="0" y="388871"/>
                    <a:pt x="7201" y="374793"/>
                  </a:cubicBezTo>
                  <a:lnTo>
                    <a:pt x="187465" y="22418"/>
                  </a:lnTo>
                  <a:cubicBezTo>
                    <a:pt x="194504" y="8658"/>
                    <a:pt x="208658" y="0"/>
                    <a:pt x="224114" y="0"/>
                  </a:cubicBezTo>
                  <a:lnTo>
                    <a:pt x="619202" y="0"/>
                  </a:lnTo>
                  <a:cubicBezTo>
                    <a:pt x="634658" y="0"/>
                    <a:pt x="648812" y="8658"/>
                    <a:pt x="655851" y="22418"/>
                  </a:cubicBezTo>
                  <a:lnTo>
                    <a:pt x="836115" y="374793"/>
                  </a:lnTo>
                  <a:cubicBezTo>
                    <a:pt x="843317" y="388871"/>
                    <a:pt x="843317" y="405551"/>
                    <a:pt x="836115" y="419629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66675"/>
              <a:ext cx="623250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5146" y="1864771"/>
            <a:ext cx="11236214" cy="10672259"/>
            <a:chOff x="0" y="0"/>
            <a:chExt cx="836402" cy="794422"/>
          </a:xfrm>
        </p:grpSpPr>
        <p:sp>
          <p:nvSpPr>
            <p:cNvPr id="15" name="Freeform 15"/>
            <p:cNvSpPr/>
            <p:nvPr/>
          </p:nvSpPr>
          <p:spPr>
            <a:xfrm>
              <a:off x="3502" y="0"/>
              <a:ext cx="829397" cy="794422"/>
            </a:xfrm>
            <a:custGeom>
              <a:avLst/>
              <a:gdLst/>
              <a:ahLst/>
              <a:cxnLst/>
              <a:rect l="l" t="t" r="r" b="b"/>
              <a:pathLst>
                <a:path w="829397" h="794422">
                  <a:moveTo>
                    <a:pt x="823486" y="415613"/>
                  </a:moveTo>
                  <a:lnTo>
                    <a:pt x="639114" y="776020"/>
                  </a:lnTo>
                  <a:cubicBezTo>
                    <a:pt x="633336" y="787315"/>
                    <a:pt x="621717" y="794422"/>
                    <a:pt x="609029" y="794422"/>
                  </a:cubicBezTo>
                  <a:lnTo>
                    <a:pt x="220368" y="794422"/>
                  </a:lnTo>
                  <a:cubicBezTo>
                    <a:pt x="207681" y="794422"/>
                    <a:pt x="196062" y="787315"/>
                    <a:pt x="190284" y="776020"/>
                  </a:cubicBezTo>
                  <a:lnTo>
                    <a:pt x="5912" y="415613"/>
                  </a:lnTo>
                  <a:cubicBezTo>
                    <a:pt x="0" y="404057"/>
                    <a:pt x="0" y="390365"/>
                    <a:pt x="5912" y="378809"/>
                  </a:cubicBezTo>
                  <a:lnTo>
                    <a:pt x="190284" y="18402"/>
                  </a:lnTo>
                  <a:cubicBezTo>
                    <a:pt x="196062" y="7107"/>
                    <a:pt x="207681" y="0"/>
                    <a:pt x="220368" y="0"/>
                  </a:cubicBezTo>
                  <a:lnTo>
                    <a:pt x="609029" y="0"/>
                  </a:lnTo>
                  <a:cubicBezTo>
                    <a:pt x="621717" y="0"/>
                    <a:pt x="633336" y="7107"/>
                    <a:pt x="639114" y="18402"/>
                  </a:cubicBezTo>
                  <a:lnTo>
                    <a:pt x="823486" y="378809"/>
                  </a:lnTo>
                  <a:cubicBezTo>
                    <a:pt x="829398" y="390365"/>
                    <a:pt x="829398" y="404057"/>
                    <a:pt x="823486" y="415613"/>
                  </a:cubicBezTo>
                  <a:close/>
                </a:path>
              </a:pathLst>
            </a:custGeom>
            <a:blipFill>
              <a:blip r:embed="rId5"/>
              <a:stretch>
                <a:fillRect l="17" t="-28044" r="17" b="-28044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21" name="Freeform 21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707066" y="96774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1721" y="2827132"/>
            <a:ext cx="39841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Summary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4750" y="5794377"/>
            <a:ext cx="29609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Final Notes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7251" y="3384550"/>
            <a:ext cx="84529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process revealed strong demand for solutions addressing road sign confusion, poor road conditions, and lack of real-time traffic information. 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Overwhelming 93% of road users are interest in the proposed application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7251" y="7369140"/>
            <a:ext cx="763734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2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project's success hinges on maintaining close engagement with driver communities throughout development to ensure the solution remains aligned with evolving user needs and local road conditions 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42727" y="1554381"/>
            <a:ext cx="954110" cy="943247"/>
            <a:chOff x="0" y="0"/>
            <a:chExt cx="1272147" cy="1257663"/>
          </a:xfrm>
        </p:grpSpPr>
        <p:sp>
          <p:nvSpPr>
            <p:cNvPr id="30" name="Freeform 30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1033194" cy="1106201"/>
              <a:chOff x="0" y="0"/>
              <a:chExt cx="812800" cy="87023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4434"/>
                <a:ext cx="6604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22867" y="-2685456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93094" y="-2385574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85256" y="-5620194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30050" y="-2542361"/>
            <a:ext cx="13168527" cy="4196968"/>
            <a:chOff x="0" y="0"/>
            <a:chExt cx="2191634" cy="698500"/>
          </a:xfrm>
        </p:grpSpPr>
        <p:sp>
          <p:nvSpPr>
            <p:cNvPr id="10" name="Freeform 10"/>
            <p:cNvSpPr/>
            <p:nvPr/>
          </p:nvSpPr>
          <p:spPr>
            <a:xfrm>
              <a:off x="3838" y="0"/>
              <a:ext cx="2183957" cy="698500"/>
            </a:xfrm>
            <a:custGeom>
              <a:avLst/>
              <a:gdLst/>
              <a:ahLst/>
              <a:cxnLst/>
              <a:rect l="l" t="t" r="r" b="b"/>
              <a:pathLst>
                <a:path w="2183957" h="698500">
                  <a:moveTo>
                    <a:pt x="2177743" y="366527"/>
                  </a:moveTo>
                  <a:lnTo>
                    <a:pt x="1994648" y="681223"/>
                  </a:lnTo>
                  <a:cubicBezTo>
                    <a:pt x="1988424" y="691919"/>
                    <a:pt x="1976982" y="698500"/>
                    <a:pt x="1964607" y="698500"/>
                  </a:cubicBezTo>
                  <a:lnTo>
                    <a:pt x="219351" y="698500"/>
                  </a:lnTo>
                  <a:cubicBezTo>
                    <a:pt x="206975" y="698500"/>
                    <a:pt x="195533" y="691919"/>
                    <a:pt x="189310" y="681223"/>
                  </a:cubicBezTo>
                  <a:lnTo>
                    <a:pt x="6214" y="366527"/>
                  </a:lnTo>
                  <a:cubicBezTo>
                    <a:pt x="0" y="355847"/>
                    <a:pt x="0" y="342653"/>
                    <a:pt x="6214" y="331973"/>
                  </a:cubicBezTo>
                  <a:lnTo>
                    <a:pt x="189310" y="17277"/>
                  </a:lnTo>
                  <a:cubicBezTo>
                    <a:pt x="195533" y="6581"/>
                    <a:pt x="206975" y="0"/>
                    <a:pt x="219351" y="0"/>
                  </a:cubicBezTo>
                  <a:lnTo>
                    <a:pt x="1964607" y="0"/>
                  </a:lnTo>
                  <a:cubicBezTo>
                    <a:pt x="1976982" y="0"/>
                    <a:pt x="1988424" y="6581"/>
                    <a:pt x="1994648" y="17277"/>
                  </a:cubicBezTo>
                  <a:lnTo>
                    <a:pt x="2177743" y="331973"/>
                  </a:lnTo>
                  <a:cubicBezTo>
                    <a:pt x="2183957" y="342653"/>
                    <a:pt x="2183957" y="355847"/>
                    <a:pt x="2177743" y="366527"/>
                  </a:cubicBezTo>
                  <a:close/>
                </a:path>
              </a:pathLst>
            </a:custGeom>
            <a:solidFill>
              <a:srgbClr val="E9E9E9">
                <a:alpha val="6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19630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774867" y="-2385574"/>
            <a:ext cx="13424186" cy="4395165"/>
            <a:chOff x="0" y="0"/>
            <a:chExt cx="2133434" cy="698500"/>
          </a:xfrm>
        </p:grpSpPr>
        <p:sp>
          <p:nvSpPr>
            <p:cNvPr id="13" name="Freeform 13"/>
            <p:cNvSpPr/>
            <p:nvPr/>
          </p:nvSpPr>
          <p:spPr>
            <a:xfrm>
              <a:off x="1661" y="0"/>
              <a:ext cx="2130112" cy="698500"/>
            </a:xfrm>
            <a:custGeom>
              <a:avLst/>
              <a:gdLst/>
              <a:ahLst/>
              <a:cxnLst/>
              <a:rect l="l" t="t" r="r" b="b"/>
              <a:pathLst>
                <a:path w="2130112" h="698500">
                  <a:moveTo>
                    <a:pt x="2127423" y="356727"/>
                  </a:moveTo>
                  <a:lnTo>
                    <a:pt x="1932923" y="691023"/>
                  </a:lnTo>
                  <a:cubicBezTo>
                    <a:pt x="1930230" y="695652"/>
                    <a:pt x="1925278" y="698500"/>
                    <a:pt x="1919922" y="698500"/>
                  </a:cubicBezTo>
                  <a:lnTo>
                    <a:pt x="210190" y="698500"/>
                  </a:lnTo>
                  <a:cubicBezTo>
                    <a:pt x="204834" y="698500"/>
                    <a:pt x="199882" y="695652"/>
                    <a:pt x="197189" y="691023"/>
                  </a:cubicBezTo>
                  <a:lnTo>
                    <a:pt x="2689" y="356727"/>
                  </a:lnTo>
                  <a:cubicBezTo>
                    <a:pt x="0" y="352105"/>
                    <a:pt x="0" y="346395"/>
                    <a:pt x="2689" y="341773"/>
                  </a:cubicBezTo>
                  <a:lnTo>
                    <a:pt x="197189" y="7477"/>
                  </a:lnTo>
                  <a:cubicBezTo>
                    <a:pt x="199882" y="2848"/>
                    <a:pt x="204834" y="0"/>
                    <a:pt x="210190" y="0"/>
                  </a:cubicBezTo>
                  <a:lnTo>
                    <a:pt x="1919922" y="0"/>
                  </a:lnTo>
                  <a:cubicBezTo>
                    <a:pt x="1925278" y="0"/>
                    <a:pt x="1930230" y="2848"/>
                    <a:pt x="1932923" y="7477"/>
                  </a:cubicBezTo>
                  <a:lnTo>
                    <a:pt x="2127423" y="341773"/>
                  </a:lnTo>
                  <a:cubicBezTo>
                    <a:pt x="2130112" y="346395"/>
                    <a:pt x="2130112" y="352105"/>
                    <a:pt x="2127423" y="35672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190483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2071" y="2442474"/>
            <a:ext cx="1762697" cy="1026493"/>
            <a:chOff x="0" y="-210262"/>
            <a:chExt cx="2350262" cy="1368656"/>
          </a:xfrm>
        </p:grpSpPr>
        <p:sp>
          <p:nvSpPr>
            <p:cNvPr id="16" name="Freeform 16"/>
            <p:cNvSpPr/>
            <p:nvPr/>
          </p:nvSpPr>
          <p:spPr>
            <a:xfrm>
              <a:off x="0" y="637254"/>
              <a:ext cx="2350262" cy="521140"/>
            </a:xfrm>
            <a:custGeom>
              <a:avLst/>
              <a:gdLst/>
              <a:ahLst/>
              <a:cxnLst/>
              <a:rect l="l" t="t" r="r" b="b"/>
              <a:pathLst>
                <a:path w="2350262" h="521140">
                  <a:moveTo>
                    <a:pt x="0" y="0"/>
                  </a:moveTo>
                  <a:lnTo>
                    <a:pt x="2350262" y="0"/>
                  </a:lnTo>
                  <a:lnTo>
                    <a:pt x="2350262" y="521140"/>
                  </a:lnTo>
                  <a:lnTo>
                    <a:pt x="0" y="52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5762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63737" y="-210262"/>
              <a:ext cx="1998743" cy="1162154"/>
              <a:chOff x="-6746" y="-40733"/>
              <a:chExt cx="387205" cy="2251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0459" cy="158463"/>
              </a:xfrm>
              <a:custGeom>
                <a:avLst/>
                <a:gdLst/>
                <a:ahLst/>
                <a:cxnLst/>
                <a:rect l="l" t="t" r="r" b="b"/>
                <a:pathLst>
                  <a:path w="380459" h="158463">
                    <a:moveTo>
                      <a:pt x="79231" y="0"/>
                    </a:moveTo>
                    <a:lnTo>
                      <a:pt x="301228" y="0"/>
                    </a:lnTo>
                    <a:cubicBezTo>
                      <a:pt x="322241" y="0"/>
                      <a:pt x="342394" y="8348"/>
                      <a:pt x="357253" y="23206"/>
                    </a:cubicBezTo>
                    <a:cubicBezTo>
                      <a:pt x="372112" y="38065"/>
                      <a:pt x="380459" y="58218"/>
                      <a:pt x="380459" y="79231"/>
                    </a:cubicBezTo>
                    <a:lnTo>
                      <a:pt x="380459" y="79231"/>
                    </a:lnTo>
                    <a:cubicBezTo>
                      <a:pt x="380459" y="122990"/>
                      <a:pt x="344986" y="158463"/>
                      <a:pt x="301228" y="158463"/>
                    </a:cubicBezTo>
                    <a:lnTo>
                      <a:pt x="79231" y="158463"/>
                    </a:lnTo>
                    <a:cubicBezTo>
                      <a:pt x="35473" y="158463"/>
                      <a:pt x="0" y="122990"/>
                      <a:pt x="0" y="79231"/>
                    </a:cubicBezTo>
                    <a:lnTo>
                      <a:pt x="0" y="79231"/>
                    </a:lnTo>
                    <a:cubicBezTo>
                      <a:pt x="0" y="35473"/>
                      <a:pt x="35473" y="0"/>
                      <a:pt x="79231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6746" y="-40733"/>
                <a:ext cx="380459" cy="2251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r>
                  <a:rPr lang="en-US" sz="2500" b="1" dirty="0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Task 2</a:t>
                </a:r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17529758" y="-2050875"/>
            <a:ext cx="3352042" cy="2933037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271530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374328" y="6774916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2071" y="4488141"/>
            <a:ext cx="12721791" cy="234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77"/>
              </a:lnSpc>
            </a:pPr>
            <a:r>
              <a:rPr lang="en-US" sz="15707" b="1">
                <a:solidFill>
                  <a:srgbClr val="23403D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THANK 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4750" y="8832590"/>
            <a:ext cx="6115623" cy="107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3117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Date: </a:t>
            </a:r>
            <a:r>
              <a:rPr lang="en-US" sz="3117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April 22, 2025</a:t>
            </a:r>
          </a:p>
          <a:p>
            <a:pPr algn="l">
              <a:lnSpc>
                <a:spcPts val="4364"/>
              </a:lnSpc>
            </a:pPr>
            <a:r>
              <a:rPr lang="en-US" sz="3117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Presenter: </a:t>
            </a:r>
            <a:r>
              <a:rPr lang="en-US" sz="3117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Group 1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87533" y="637880"/>
            <a:ext cx="1031773" cy="990502"/>
          </a:xfrm>
          <a:custGeom>
            <a:avLst/>
            <a:gdLst/>
            <a:ahLst/>
            <a:cxnLst/>
            <a:rect l="l" t="t" r="r" b="b"/>
            <a:pathLst>
              <a:path w="1031773" h="990502">
                <a:moveTo>
                  <a:pt x="0" y="0"/>
                </a:moveTo>
                <a:lnTo>
                  <a:pt x="1031773" y="0"/>
                </a:lnTo>
                <a:lnTo>
                  <a:pt x="1031773" y="990502"/>
                </a:lnTo>
                <a:lnTo>
                  <a:pt x="0" y="990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886006" y="609305"/>
            <a:ext cx="5448757" cy="10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CEF 440 : INTERNET &amp; MOBILE PROGRAMMING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0273261" y="8239125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7326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9410299" y="7606963"/>
            <a:ext cx="500647" cy="438066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9410299" y="6556673"/>
            <a:ext cx="500647" cy="438066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-1199831" y="9934575"/>
            <a:ext cx="18171342" cy="1488977"/>
          </a:xfrm>
          <a:custGeom>
            <a:avLst/>
            <a:gdLst/>
            <a:ahLst/>
            <a:cxnLst/>
            <a:rect l="l" t="t" r="r" b="b"/>
            <a:pathLst>
              <a:path w="18171342" h="1488977">
                <a:moveTo>
                  <a:pt x="0" y="0"/>
                </a:moveTo>
                <a:lnTo>
                  <a:pt x="18171342" y="0"/>
                </a:lnTo>
                <a:lnTo>
                  <a:pt x="18171342" y="1488977"/>
                </a:lnTo>
                <a:lnTo>
                  <a:pt x="0" y="148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42230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147664" y="-1005277"/>
            <a:ext cx="9394899" cy="4117412"/>
            <a:chOff x="0" y="0"/>
            <a:chExt cx="1455516" cy="63789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55516" cy="637895"/>
            </a:xfrm>
            <a:custGeom>
              <a:avLst/>
              <a:gdLst/>
              <a:ahLst/>
              <a:cxnLst/>
              <a:rect l="l" t="t" r="r" b="b"/>
              <a:pathLst>
                <a:path w="1455516" h="637895">
                  <a:moveTo>
                    <a:pt x="0" y="0"/>
                  </a:moveTo>
                  <a:lnTo>
                    <a:pt x="1455516" y="0"/>
                  </a:lnTo>
                  <a:lnTo>
                    <a:pt x="1455516" y="637895"/>
                  </a:lnTo>
                  <a:lnTo>
                    <a:pt x="0" y="637895"/>
                  </a:lnTo>
                  <a:close/>
                </a:path>
              </a:pathLst>
            </a:custGeom>
            <a:blipFill>
              <a:blip r:embed="rId7"/>
              <a:stretch>
                <a:fillRect t="-26010" b="-26010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/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/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2076271" y="43473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Overview &amp; Project Scope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73261" y="43473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Results from the survey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76271" y="5376033"/>
            <a:ext cx="6170964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Functional Requirements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73261" y="53760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Gathering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8295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479942" y="43289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28295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479942" y="53576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076271" y="640473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Non Functional Requirements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076271" y="745502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Stakeholder Identification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73261" y="7455023"/>
            <a:ext cx="481615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User Reluctance and assesment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273261" y="6404733"/>
            <a:ext cx="490323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Data Cleaning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28295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03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28295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479942" y="74366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09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479942" y="638631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08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sp>
        <p:nvSpPr>
          <p:cNvPr id="68" name="AutoShape 68"/>
          <p:cNvSpPr/>
          <p:nvPr/>
        </p:nvSpPr>
        <p:spPr>
          <a:xfrm>
            <a:off x="2076271" y="9248775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9" name="Group 69"/>
          <p:cNvGrpSpPr/>
          <p:nvPr/>
        </p:nvGrpSpPr>
        <p:grpSpPr>
          <a:xfrm rot="5400000">
            <a:off x="1213310" y="8607088"/>
            <a:ext cx="500647" cy="438066"/>
            <a:chOff x="0" y="0"/>
            <a:chExt cx="812800" cy="711200"/>
          </a:xfrm>
        </p:grpSpPr>
        <p:sp>
          <p:nvSpPr>
            <p:cNvPr id="70" name="Freeform 70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2076271" y="8455148"/>
            <a:ext cx="5216206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Requirement Gathering techniques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282952" y="8436733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05</a:t>
            </a:r>
          </a:p>
        </p:txBody>
      </p:sp>
      <p:sp>
        <p:nvSpPr>
          <p:cNvPr id="74" name="AutoShape 74"/>
          <p:cNvSpPr/>
          <p:nvPr/>
        </p:nvSpPr>
        <p:spPr>
          <a:xfrm>
            <a:off x="10273261" y="92392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5" name="Group 75"/>
          <p:cNvGrpSpPr/>
          <p:nvPr/>
        </p:nvGrpSpPr>
        <p:grpSpPr>
          <a:xfrm rot="5400000">
            <a:off x="9410299" y="8597563"/>
            <a:ext cx="500647" cy="438066"/>
            <a:chOff x="0" y="0"/>
            <a:chExt cx="812800" cy="711200"/>
          </a:xfrm>
        </p:grpSpPr>
        <p:sp>
          <p:nvSpPr>
            <p:cNvPr id="76" name="Freeform 76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0273261" y="8445623"/>
            <a:ext cx="5809568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Conclusion and recommendations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479942" y="8427208"/>
            <a:ext cx="602887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86652" y="0"/>
            <a:ext cx="10399005" cy="10281761"/>
            <a:chOff x="0" y="0"/>
            <a:chExt cx="406400" cy="401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92460" y="-4624142"/>
            <a:ext cx="15839091" cy="8353315"/>
            <a:chOff x="0" y="0"/>
            <a:chExt cx="1324457" cy="698500"/>
          </a:xfrm>
        </p:grpSpPr>
        <p:sp>
          <p:nvSpPr>
            <p:cNvPr id="7" name="Freeform 7"/>
            <p:cNvSpPr/>
            <p:nvPr/>
          </p:nvSpPr>
          <p:spPr>
            <a:xfrm>
              <a:off x="1408" y="0"/>
              <a:ext cx="1321641" cy="698500"/>
            </a:xfrm>
            <a:custGeom>
              <a:avLst/>
              <a:gdLst/>
              <a:ahLst/>
              <a:cxnLst/>
              <a:rect l="l" t="t" r="r" b="b"/>
              <a:pathLst>
                <a:path w="1321641" h="698500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58086" y="961785"/>
            <a:ext cx="11562921" cy="9805715"/>
            <a:chOff x="0" y="0"/>
            <a:chExt cx="473825" cy="401818"/>
          </a:xfrm>
        </p:grpSpPr>
        <p:sp>
          <p:nvSpPr>
            <p:cNvPr id="10" name="Freeform 10"/>
            <p:cNvSpPr/>
            <p:nvPr/>
          </p:nvSpPr>
          <p:spPr>
            <a:xfrm>
              <a:off x="11881" y="0"/>
              <a:ext cx="450064" cy="401818"/>
            </a:xfrm>
            <a:custGeom>
              <a:avLst/>
              <a:gdLst/>
              <a:ahLst/>
              <a:cxnLst/>
              <a:rect l="l" t="t" r="r" b="b"/>
              <a:pathLst>
                <a:path w="450064" h="401818">
                  <a:moveTo>
                    <a:pt x="224796" y="0"/>
                  </a:moveTo>
                  <a:lnTo>
                    <a:pt x="428466" y="0"/>
                  </a:lnTo>
                  <a:cubicBezTo>
                    <a:pt x="435617" y="0"/>
                    <a:pt x="442256" y="3711"/>
                    <a:pt x="446002" y="9803"/>
                  </a:cubicBezTo>
                  <a:cubicBezTo>
                    <a:pt x="449747" y="15894"/>
                    <a:pt x="450063" y="23493"/>
                    <a:pt x="446836" y="29875"/>
                  </a:cubicBezTo>
                  <a:lnTo>
                    <a:pt x="273851" y="371943"/>
                  </a:lnTo>
                  <a:cubicBezTo>
                    <a:pt x="264585" y="390266"/>
                    <a:pt x="245799" y="401818"/>
                    <a:pt x="225266" y="401818"/>
                  </a:cubicBezTo>
                  <a:lnTo>
                    <a:pt x="21596" y="401818"/>
                  </a:lnTo>
                  <a:cubicBezTo>
                    <a:pt x="14445" y="401818"/>
                    <a:pt x="7807" y="398107"/>
                    <a:pt x="4061" y="392015"/>
                  </a:cubicBezTo>
                  <a:cubicBezTo>
                    <a:pt x="315" y="385924"/>
                    <a:pt x="0" y="378325"/>
                    <a:pt x="3227" y="371943"/>
                  </a:cubicBezTo>
                  <a:lnTo>
                    <a:pt x="176211" y="29875"/>
                  </a:lnTo>
                  <a:cubicBezTo>
                    <a:pt x="185477" y="11552"/>
                    <a:pt x="204264" y="0"/>
                    <a:pt x="224796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270625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362700"/>
            <a:ext cx="5410171" cy="1050844"/>
          </a:xfrm>
          <a:custGeom>
            <a:avLst/>
            <a:gdLst/>
            <a:ahLst/>
            <a:cxnLst/>
            <a:rect l="l" t="t" r="r" b="b"/>
            <a:pathLst>
              <a:path w="5410171" h="1050844">
                <a:moveTo>
                  <a:pt x="0" y="0"/>
                </a:moveTo>
                <a:lnTo>
                  <a:pt x="5410171" y="0"/>
                </a:lnTo>
                <a:lnTo>
                  <a:pt x="5410171" y="1050844"/>
                </a:lnTo>
                <a:lnTo>
                  <a:pt x="0" y="1050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94102"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-465592" y="5884496"/>
            <a:ext cx="5875762" cy="956408"/>
            <a:chOff x="0" y="0"/>
            <a:chExt cx="1547526" cy="2518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7526" cy="251894"/>
            </a:xfrm>
            <a:custGeom>
              <a:avLst/>
              <a:gdLst/>
              <a:ahLst/>
              <a:cxnLst/>
              <a:rect l="l" t="t" r="r" b="b"/>
              <a:pathLst>
                <a:path w="1547526" h="251894">
                  <a:moveTo>
                    <a:pt x="19764" y="0"/>
                  </a:moveTo>
                  <a:lnTo>
                    <a:pt x="1527762" y="0"/>
                  </a:lnTo>
                  <a:cubicBezTo>
                    <a:pt x="1533004" y="0"/>
                    <a:pt x="1538031" y="2082"/>
                    <a:pt x="1541737" y="5789"/>
                  </a:cubicBezTo>
                  <a:cubicBezTo>
                    <a:pt x="1545444" y="9495"/>
                    <a:pt x="1547526" y="14522"/>
                    <a:pt x="1547526" y="19764"/>
                  </a:cubicBezTo>
                  <a:lnTo>
                    <a:pt x="1547526" y="232130"/>
                  </a:lnTo>
                  <a:cubicBezTo>
                    <a:pt x="1547526" y="237371"/>
                    <a:pt x="1545444" y="242398"/>
                    <a:pt x="1541737" y="246105"/>
                  </a:cubicBezTo>
                  <a:cubicBezTo>
                    <a:pt x="1538031" y="249811"/>
                    <a:pt x="1533004" y="251894"/>
                    <a:pt x="1527762" y="251894"/>
                  </a:cubicBezTo>
                  <a:lnTo>
                    <a:pt x="19764" y="251894"/>
                  </a:lnTo>
                  <a:cubicBezTo>
                    <a:pt x="14522" y="251894"/>
                    <a:pt x="9495" y="249811"/>
                    <a:pt x="5789" y="246105"/>
                  </a:cubicBezTo>
                  <a:cubicBezTo>
                    <a:pt x="2082" y="242398"/>
                    <a:pt x="0" y="237371"/>
                    <a:pt x="0" y="232130"/>
                  </a:cubicBezTo>
                  <a:lnTo>
                    <a:pt x="0" y="19764"/>
                  </a:lnTo>
                  <a:cubicBezTo>
                    <a:pt x="0" y="14522"/>
                    <a:pt x="2082" y="9495"/>
                    <a:pt x="5789" y="5789"/>
                  </a:cubicBezTo>
                  <a:cubicBezTo>
                    <a:pt x="9495" y="2082"/>
                    <a:pt x="14522" y="0"/>
                    <a:pt x="197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547526" cy="31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18" name="Freeform 18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181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970737" y="8578892"/>
            <a:ext cx="4307273" cy="3015761"/>
            <a:chOff x="0" y="0"/>
            <a:chExt cx="505660" cy="354041"/>
          </a:xfrm>
        </p:grpSpPr>
        <p:sp>
          <p:nvSpPr>
            <p:cNvPr id="21" name="Freeform 21"/>
            <p:cNvSpPr/>
            <p:nvPr/>
          </p:nvSpPr>
          <p:spPr>
            <a:xfrm>
              <a:off x="24845" y="0"/>
              <a:ext cx="455970" cy="354041"/>
            </a:xfrm>
            <a:custGeom>
              <a:avLst/>
              <a:gdLst/>
              <a:ahLst/>
              <a:cxnLst/>
              <a:rect l="l" t="t" r="r" b="b"/>
              <a:pathLst>
                <a:path w="455970" h="354041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557187" y="-3545634"/>
            <a:ext cx="5114374" cy="4395165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32730" y="-358807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90386" y="672495"/>
            <a:ext cx="7141260" cy="6561033"/>
          </a:xfrm>
          <a:custGeom>
            <a:avLst/>
            <a:gdLst/>
            <a:ahLst/>
            <a:cxnLst/>
            <a:rect l="l" t="t" r="r" b="b"/>
            <a:pathLst>
              <a:path w="7141260" h="6561033">
                <a:moveTo>
                  <a:pt x="0" y="0"/>
                </a:moveTo>
                <a:lnTo>
                  <a:pt x="7141260" y="0"/>
                </a:lnTo>
                <a:lnTo>
                  <a:pt x="7141260" y="6561033"/>
                </a:lnTo>
                <a:lnTo>
                  <a:pt x="0" y="6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29"/>
          <p:cNvSpPr txBox="1"/>
          <p:nvPr/>
        </p:nvSpPr>
        <p:spPr>
          <a:xfrm>
            <a:off x="1174750" y="1577278"/>
            <a:ext cx="9889400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 &amp; PROJECT SCOPE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858086" y="1655217"/>
            <a:ext cx="12952146" cy="10371375"/>
            <a:chOff x="0" y="0"/>
            <a:chExt cx="545061" cy="436455"/>
          </a:xfrm>
        </p:grpSpPr>
        <p:sp>
          <p:nvSpPr>
            <p:cNvPr id="31" name="Freeform 31"/>
            <p:cNvSpPr/>
            <p:nvPr/>
          </p:nvSpPr>
          <p:spPr>
            <a:xfrm>
              <a:off x="9867" y="0"/>
              <a:ext cx="525326" cy="436455"/>
            </a:xfrm>
            <a:custGeom>
              <a:avLst/>
              <a:gdLst/>
              <a:ahLst/>
              <a:cxnLst/>
              <a:rect l="l" t="t" r="r" b="b"/>
              <a:pathLst>
                <a:path w="525326" h="436455">
                  <a:moveTo>
                    <a:pt x="223220" y="0"/>
                  </a:moveTo>
                  <a:lnTo>
                    <a:pt x="505307" y="0"/>
                  </a:lnTo>
                  <a:cubicBezTo>
                    <a:pt x="511816" y="0"/>
                    <a:pt x="517874" y="3323"/>
                    <a:pt x="521373" y="8811"/>
                  </a:cubicBezTo>
                  <a:cubicBezTo>
                    <a:pt x="524872" y="14299"/>
                    <a:pt x="525327" y="21194"/>
                    <a:pt x="522579" y="27094"/>
                  </a:cubicBezTo>
                  <a:lnTo>
                    <a:pt x="344608" y="409361"/>
                  </a:lnTo>
                  <a:cubicBezTo>
                    <a:pt x="336914" y="425887"/>
                    <a:pt x="320337" y="436455"/>
                    <a:pt x="302107" y="436455"/>
                  </a:cubicBezTo>
                  <a:lnTo>
                    <a:pt x="20020" y="436455"/>
                  </a:lnTo>
                  <a:cubicBezTo>
                    <a:pt x="13511" y="436455"/>
                    <a:pt x="7453" y="433132"/>
                    <a:pt x="3954" y="427644"/>
                  </a:cubicBezTo>
                  <a:cubicBezTo>
                    <a:pt x="455" y="422156"/>
                    <a:pt x="0" y="415261"/>
                    <a:pt x="2747" y="409361"/>
                  </a:cubicBezTo>
                  <a:lnTo>
                    <a:pt x="180719" y="27094"/>
                  </a:lnTo>
                  <a:cubicBezTo>
                    <a:pt x="188413" y="10568"/>
                    <a:pt x="204990" y="0"/>
                    <a:pt x="223220" y="0"/>
                  </a:cubicBezTo>
                  <a:close/>
                </a:path>
              </a:pathLst>
            </a:custGeom>
            <a:blipFill>
              <a:blip r:embed="rId15"/>
              <a:stretch>
                <a:fillRect l="-3607" r="-360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174750" y="4154121"/>
            <a:ext cx="850576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 a world where real-time information can significantly influence road safety and travel efficiency, designing a mobile application that addresses drivers' needs is more critical than ever.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221904"/>
            <a:ext cx="835795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spc="1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This project involves bridging the information gap drivers face concerning road signs and current road conditions by developing a mobile application to assist drivers in major Cameroonian cities (Buea, Limbe, Kumba, and Douala) in providing real-time road navigation support.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4750" y="3510853"/>
            <a:ext cx="423542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Background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750" y="6053137"/>
            <a:ext cx="36168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Mission Statement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2981" y="1655217"/>
            <a:ext cx="921769" cy="911274"/>
            <a:chOff x="0" y="0"/>
            <a:chExt cx="1229026" cy="1215032"/>
          </a:xfrm>
        </p:grpSpPr>
        <p:sp>
          <p:nvSpPr>
            <p:cNvPr id="37" name="Freeform 37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8" name="Group 38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01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49299" y="4790399"/>
            <a:ext cx="16247692" cy="4450749"/>
            <a:chOff x="0" y="0"/>
            <a:chExt cx="1196117" cy="327654"/>
          </a:xfrm>
        </p:grpSpPr>
        <p:sp>
          <p:nvSpPr>
            <p:cNvPr id="4" name="Freeform 4"/>
            <p:cNvSpPr/>
            <p:nvPr/>
          </p:nvSpPr>
          <p:spPr>
            <a:xfrm>
              <a:off x="5939" y="0"/>
              <a:ext cx="1184238" cy="327654"/>
            </a:xfrm>
            <a:custGeom>
              <a:avLst/>
              <a:gdLst/>
              <a:ahLst/>
              <a:cxnLst/>
              <a:rect l="l" t="t" r="r" b="b"/>
              <a:pathLst>
                <a:path w="1184238" h="327654">
                  <a:moveTo>
                    <a:pt x="972683" y="0"/>
                  </a:moveTo>
                  <a:lnTo>
                    <a:pt x="8356" y="0"/>
                  </a:lnTo>
                  <a:cubicBezTo>
                    <a:pt x="5469" y="0"/>
                    <a:pt x="2808" y="1564"/>
                    <a:pt x="1404" y="4087"/>
                  </a:cubicBezTo>
                  <a:cubicBezTo>
                    <a:pt x="0" y="6609"/>
                    <a:pt x="73" y="9695"/>
                    <a:pt x="1595" y="12148"/>
                  </a:cubicBezTo>
                  <a:lnTo>
                    <a:pt x="189727" y="315505"/>
                  </a:lnTo>
                  <a:cubicBezTo>
                    <a:pt x="194411" y="323059"/>
                    <a:pt x="202668" y="327654"/>
                    <a:pt x="211556" y="327654"/>
                  </a:cubicBezTo>
                  <a:lnTo>
                    <a:pt x="1175883" y="327654"/>
                  </a:lnTo>
                  <a:cubicBezTo>
                    <a:pt x="1178770" y="327654"/>
                    <a:pt x="1181431" y="326090"/>
                    <a:pt x="1182835" y="323567"/>
                  </a:cubicBezTo>
                  <a:cubicBezTo>
                    <a:pt x="1184239" y="321044"/>
                    <a:pt x="1184166" y="317959"/>
                    <a:pt x="1182644" y="315505"/>
                  </a:cubicBezTo>
                  <a:lnTo>
                    <a:pt x="994512" y="12148"/>
                  </a:lnTo>
                  <a:cubicBezTo>
                    <a:pt x="989828" y="4595"/>
                    <a:pt x="981571" y="0"/>
                    <a:pt x="97268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992917" cy="394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2418" y="7101147"/>
            <a:ext cx="1654131" cy="1654131"/>
          </a:xfrm>
          <a:custGeom>
            <a:avLst/>
            <a:gdLst/>
            <a:ahLst/>
            <a:cxnLst/>
            <a:rect l="l" t="t" r="r" b="b"/>
            <a:pathLst>
              <a:path w="1654131" h="1654131">
                <a:moveTo>
                  <a:pt x="0" y="0"/>
                </a:moveTo>
                <a:lnTo>
                  <a:pt x="1654130" y="0"/>
                </a:lnTo>
                <a:lnTo>
                  <a:pt x="1654130" y="1654130"/>
                </a:lnTo>
                <a:lnTo>
                  <a:pt x="0" y="165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8" name="Freeform 8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2418" y="5252414"/>
            <a:ext cx="1673181" cy="1654131"/>
            <a:chOff x="0" y="0"/>
            <a:chExt cx="2230908" cy="2205508"/>
          </a:xfrm>
        </p:grpSpPr>
        <p:sp>
          <p:nvSpPr>
            <p:cNvPr id="11" name="Freeform 11"/>
            <p:cNvSpPr/>
            <p:nvPr/>
          </p:nvSpPr>
          <p:spPr>
            <a:xfrm>
              <a:off x="25400" y="0"/>
              <a:ext cx="2205508" cy="2205508"/>
            </a:xfrm>
            <a:custGeom>
              <a:avLst/>
              <a:gdLst/>
              <a:ahLst/>
              <a:cxnLst/>
              <a:rect l="l" t="t" r="r" b="b"/>
              <a:pathLst>
                <a:path w="2205508" h="2205508">
                  <a:moveTo>
                    <a:pt x="0" y="0"/>
                  </a:moveTo>
                  <a:lnTo>
                    <a:pt x="2205508" y="0"/>
                  </a:lnTo>
                  <a:lnTo>
                    <a:pt x="2205508" y="2205508"/>
                  </a:lnTo>
                  <a:lnTo>
                    <a:pt x="0" y="220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811866" cy="181186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01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024707" y="7248762"/>
            <a:ext cx="1358900" cy="13589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19" name="Freeform 19"/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40189" y="-2324108"/>
            <a:ext cx="9455738" cy="10672259"/>
            <a:chOff x="0" y="0"/>
            <a:chExt cx="703867" cy="794422"/>
          </a:xfrm>
        </p:grpSpPr>
        <p:sp>
          <p:nvSpPr>
            <p:cNvPr id="22" name="Freeform 22"/>
            <p:cNvSpPr/>
            <p:nvPr/>
          </p:nvSpPr>
          <p:spPr>
            <a:xfrm>
              <a:off x="4162" y="0"/>
              <a:ext cx="695543" cy="794422"/>
            </a:xfrm>
            <a:custGeom>
              <a:avLst/>
              <a:gdLst/>
              <a:ahLst/>
              <a:cxnLst/>
              <a:rect l="l" t="t" r="r" b="b"/>
              <a:pathLst>
                <a:path w="695543" h="794422">
                  <a:moveTo>
                    <a:pt x="688518" y="419078"/>
                  </a:moveTo>
                  <a:lnTo>
                    <a:pt x="507691" y="772555"/>
                  </a:lnTo>
                  <a:cubicBezTo>
                    <a:pt x="500825" y="785977"/>
                    <a:pt x="487019" y="794422"/>
                    <a:pt x="471942" y="794422"/>
                  </a:cubicBezTo>
                  <a:lnTo>
                    <a:pt x="223601" y="794422"/>
                  </a:lnTo>
                  <a:cubicBezTo>
                    <a:pt x="208524" y="794422"/>
                    <a:pt x="194718" y="785977"/>
                    <a:pt x="187851" y="772555"/>
                  </a:cubicBezTo>
                  <a:lnTo>
                    <a:pt x="7025" y="419078"/>
                  </a:lnTo>
                  <a:cubicBezTo>
                    <a:pt x="0" y="405347"/>
                    <a:pt x="0" y="389076"/>
                    <a:pt x="7025" y="375344"/>
                  </a:cubicBezTo>
                  <a:lnTo>
                    <a:pt x="187851" y="21867"/>
                  </a:lnTo>
                  <a:cubicBezTo>
                    <a:pt x="194718" y="8445"/>
                    <a:pt x="208524" y="0"/>
                    <a:pt x="223601" y="0"/>
                  </a:cubicBezTo>
                  <a:lnTo>
                    <a:pt x="471942" y="0"/>
                  </a:lnTo>
                  <a:cubicBezTo>
                    <a:pt x="487019" y="0"/>
                    <a:pt x="500825" y="8445"/>
                    <a:pt x="507691" y="21867"/>
                  </a:cubicBezTo>
                  <a:lnTo>
                    <a:pt x="688518" y="375344"/>
                  </a:lnTo>
                  <a:cubicBezTo>
                    <a:pt x="695543" y="389076"/>
                    <a:pt x="695543" y="405347"/>
                    <a:pt x="688518" y="419078"/>
                  </a:cubicBezTo>
                  <a:close/>
                </a:path>
              </a:pathLst>
            </a:custGeom>
            <a:blipFill>
              <a:blip r:embed="rId6"/>
              <a:stretch>
                <a:fillRect l="-45375" r="-2681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-2580724" y="-3439234"/>
            <a:ext cx="5114374" cy="4395165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-10800000">
            <a:off x="-435741" y="9972675"/>
            <a:ext cx="17403799" cy="2759967"/>
          </a:xfrm>
          <a:custGeom>
            <a:avLst/>
            <a:gdLst/>
            <a:ahLst/>
            <a:cxnLst/>
            <a:rect l="l" t="t" r="r" b="b"/>
            <a:pathLst>
              <a:path w="17403799" h="2759967">
                <a:moveTo>
                  <a:pt x="0" y="0"/>
                </a:moveTo>
                <a:lnTo>
                  <a:pt x="17403799" y="0"/>
                </a:lnTo>
                <a:lnTo>
                  <a:pt x="17403799" y="2759967"/>
                </a:lnTo>
                <a:lnTo>
                  <a:pt x="0" y="2759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6573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431866" y="423335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77554" y="1224916"/>
            <a:ext cx="837677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97085" y="760668"/>
            <a:ext cx="1804796" cy="1804796"/>
            <a:chOff x="0" y="0"/>
            <a:chExt cx="2406394" cy="24063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06394" cy="2406394"/>
            </a:xfrm>
            <a:custGeom>
              <a:avLst/>
              <a:gdLst/>
              <a:ahLst/>
              <a:cxnLst/>
              <a:rect l="l" t="t" r="r" b="b"/>
              <a:pathLst>
                <a:path w="2406394" h="2406394">
                  <a:moveTo>
                    <a:pt x="0" y="0"/>
                  </a:moveTo>
                  <a:lnTo>
                    <a:pt x="2406394" y="0"/>
                  </a:lnTo>
                  <a:lnTo>
                    <a:pt x="2406394" y="2406394"/>
                  </a:lnTo>
                  <a:lnTo>
                    <a:pt x="0" y="240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0" y="226789"/>
              <a:ext cx="2043643" cy="1976898"/>
              <a:chOff x="0" y="0"/>
              <a:chExt cx="840242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02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0242" h="812800">
                    <a:moveTo>
                      <a:pt x="420121" y="0"/>
                    </a:moveTo>
                    <a:cubicBezTo>
                      <a:pt x="188095" y="0"/>
                      <a:pt x="0" y="181951"/>
                      <a:pt x="0" y="406400"/>
                    </a:cubicBezTo>
                    <a:cubicBezTo>
                      <a:pt x="0" y="630849"/>
                      <a:pt x="188095" y="812800"/>
                      <a:pt x="420121" y="812800"/>
                    </a:cubicBezTo>
                    <a:cubicBezTo>
                      <a:pt x="652147" y="812800"/>
                      <a:pt x="840242" y="630849"/>
                      <a:pt x="840242" y="406400"/>
                    </a:cubicBezTo>
                    <a:cubicBezTo>
                      <a:pt x="840242" y="181951"/>
                      <a:pt x="652147" y="0"/>
                      <a:pt x="420121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8773" y="19050"/>
                <a:ext cx="682697" cy="717550"/>
              </a:xfrm>
              <a:prstGeom prst="rect">
                <a:avLst/>
              </a:prstGeom>
            </p:spPr>
            <p:txBody>
              <a:bodyPr lIns="55427" tIns="55427" rIns="55427" bIns="55427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02-03</a:t>
                </a:r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2777554" y="5389914"/>
            <a:ext cx="8376773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FUNCTIONAL </a:t>
            </a:r>
          </a:p>
          <a:p>
            <a:pPr algn="l">
              <a:lnSpc>
                <a:spcPts val="4600"/>
              </a:lnSpc>
            </a:pPr>
            <a:r>
              <a:rPr lang="en-US" sz="4000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77554" y="7439262"/>
            <a:ext cx="6433471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1">
                <a:solidFill>
                  <a:srgbClr val="FEFEFE"/>
                </a:solidFill>
                <a:latin typeface="TT Norms Bold"/>
                <a:ea typeface="TT Norms Bold"/>
                <a:cs typeface="TT Norms Bold"/>
                <a:sym typeface="TT Norms Bold"/>
              </a:rPr>
              <a:t>NON-FUNCTIONAL REQUIREMENTS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77554" y="2063116"/>
            <a:ext cx="7575001" cy="22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Requirements gathering is a systematic process of identifying, documenting, and analyzing the needs and expectations of stakeholders to ensure a proposed system effectively addresses user problems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17" name="Freeform 17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430048" y="1422674"/>
            <a:ext cx="11520205" cy="7606653"/>
            <a:chOff x="0" y="0"/>
            <a:chExt cx="1057872" cy="698500"/>
          </a:xfrm>
        </p:grpSpPr>
        <p:sp>
          <p:nvSpPr>
            <p:cNvPr id="24" name="Freeform 24"/>
            <p:cNvSpPr/>
            <p:nvPr/>
          </p:nvSpPr>
          <p:spPr>
            <a:xfrm>
              <a:off x="5162" y="0"/>
              <a:ext cx="1047548" cy="698500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30048" y="1769238"/>
            <a:ext cx="9844078" cy="7078198"/>
            <a:chOff x="0" y="0"/>
            <a:chExt cx="971446" cy="698500"/>
          </a:xfrm>
        </p:grpSpPr>
        <p:sp>
          <p:nvSpPr>
            <p:cNvPr id="27" name="Freeform 27"/>
            <p:cNvSpPr/>
            <p:nvPr/>
          </p:nvSpPr>
          <p:spPr>
            <a:xfrm>
              <a:off x="4531" y="0"/>
              <a:ext cx="962385" cy="698500"/>
            </a:xfrm>
            <a:custGeom>
              <a:avLst/>
              <a:gdLst/>
              <a:ahLst/>
              <a:cxnLst/>
              <a:rect l="l" t="t" r="r" b="b"/>
              <a:pathLst>
                <a:path w="962385" h="698500">
                  <a:moveTo>
                    <a:pt x="955050" y="369643"/>
                  </a:moveTo>
                  <a:lnTo>
                    <a:pt x="775580" y="678107"/>
                  </a:lnTo>
                  <a:cubicBezTo>
                    <a:pt x="768234" y="690733"/>
                    <a:pt x="754729" y="698500"/>
                    <a:pt x="740121" y="698500"/>
                  </a:cubicBezTo>
                  <a:lnTo>
                    <a:pt x="222263" y="698500"/>
                  </a:lnTo>
                  <a:cubicBezTo>
                    <a:pt x="207655" y="698500"/>
                    <a:pt x="194150" y="690733"/>
                    <a:pt x="186804" y="678107"/>
                  </a:cubicBezTo>
                  <a:lnTo>
                    <a:pt x="7334" y="369643"/>
                  </a:lnTo>
                  <a:cubicBezTo>
                    <a:pt x="0" y="357037"/>
                    <a:pt x="0" y="341463"/>
                    <a:pt x="7334" y="328857"/>
                  </a:cubicBezTo>
                  <a:lnTo>
                    <a:pt x="186804" y="20393"/>
                  </a:lnTo>
                  <a:cubicBezTo>
                    <a:pt x="194150" y="7767"/>
                    <a:pt x="207655" y="0"/>
                    <a:pt x="222263" y="0"/>
                  </a:cubicBezTo>
                  <a:lnTo>
                    <a:pt x="740121" y="0"/>
                  </a:lnTo>
                  <a:cubicBezTo>
                    <a:pt x="754729" y="0"/>
                    <a:pt x="768234" y="7767"/>
                    <a:pt x="775580" y="20393"/>
                  </a:cubicBezTo>
                  <a:lnTo>
                    <a:pt x="955050" y="328857"/>
                  </a:lnTo>
                  <a:cubicBezTo>
                    <a:pt x="962385" y="341463"/>
                    <a:pt x="962385" y="357037"/>
                    <a:pt x="955050" y="369643"/>
                  </a:cubicBezTo>
                  <a:close/>
                </a:path>
              </a:pathLst>
            </a:custGeom>
            <a:blipFill>
              <a:blip r:embed="rId15"/>
              <a:stretch>
                <a:fillRect l="-4780" r="-478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29185" y="3439085"/>
            <a:ext cx="5698636" cy="500647"/>
            <a:chOff x="0" y="0"/>
            <a:chExt cx="7598181" cy="667529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968753" y="-50411"/>
              <a:ext cx="6629428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road sign library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9185" y="4600718"/>
            <a:ext cx="7045654" cy="500647"/>
            <a:chOff x="0" y="0"/>
            <a:chExt cx="9394205" cy="667529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Real-time traffic condition updates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8839" y="775627"/>
            <a:ext cx="921769" cy="911274"/>
            <a:chOff x="0" y="0"/>
            <a:chExt cx="1229026" cy="1215032"/>
          </a:xfrm>
        </p:grpSpPr>
        <p:sp>
          <p:nvSpPr>
            <p:cNvPr id="39" name="Freeform 39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02</a:t>
                </a: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829185" y="7871712"/>
            <a:ext cx="7192984" cy="500647"/>
            <a:chOff x="0" y="0"/>
            <a:chExt cx="9590645" cy="667529"/>
          </a:xfrm>
        </p:grpSpPr>
        <p:sp>
          <p:nvSpPr>
            <p:cNvPr id="44" name="TextBox 44"/>
            <p:cNvSpPr txBox="1"/>
            <p:nvPr/>
          </p:nvSpPr>
          <p:spPr>
            <a:xfrm>
              <a:off x="968753" y="-50411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Nearby Petrol stations notifications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29185" y="5691915"/>
            <a:ext cx="7045654" cy="500647"/>
            <a:chOff x="0" y="0"/>
            <a:chExt cx="9394205" cy="667529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Integration with GPS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29185" y="6780515"/>
            <a:ext cx="7045654" cy="500647"/>
            <a:chOff x="0" y="0"/>
            <a:chExt cx="9394205" cy="667529"/>
          </a:xfrm>
        </p:grpSpPr>
        <p:grpSp>
          <p:nvGrpSpPr>
            <p:cNvPr id="54" name="Group 5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968753" y="-85725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Data collection from user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29185" y="8962908"/>
            <a:ext cx="7192984" cy="500647"/>
            <a:chOff x="0" y="0"/>
            <a:chExt cx="9590645" cy="667529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968753" y="-19439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User feedback mechanism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800608" y="751864"/>
            <a:ext cx="815975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FUNCTIONAL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17" name="Freeform 17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819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0430048" y="1422674"/>
            <a:ext cx="11520205" cy="7606653"/>
            <a:chOff x="0" y="0"/>
            <a:chExt cx="1057872" cy="698500"/>
          </a:xfrm>
        </p:grpSpPr>
        <p:sp>
          <p:nvSpPr>
            <p:cNvPr id="24" name="Freeform 24"/>
            <p:cNvSpPr/>
            <p:nvPr/>
          </p:nvSpPr>
          <p:spPr>
            <a:xfrm>
              <a:off x="5162" y="0"/>
              <a:ext cx="1047548" cy="698500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37512" y="1686901"/>
            <a:ext cx="9844078" cy="7078198"/>
            <a:chOff x="0" y="0"/>
            <a:chExt cx="971446" cy="698500"/>
          </a:xfrm>
        </p:grpSpPr>
        <p:sp>
          <p:nvSpPr>
            <p:cNvPr id="27" name="Freeform 27"/>
            <p:cNvSpPr/>
            <p:nvPr/>
          </p:nvSpPr>
          <p:spPr>
            <a:xfrm>
              <a:off x="4531" y="0"/>
              <a:ext cx="962385" cy="698500"/>
            </a:xfrm>
            <a:custGeom>
              <a:avLst/>
              <a:gdLst/>
              <a:ahLst/>
              <a:cxnLst/>
              <a:rect l="l" t="t" r="r" b="b"/>
              <a:pathLst>
                <a:path w="962385" h="698500">
                  <a:moveTo>
                    <a:pt x="955050" y="369643"/>
                  </a:moveTo>
                  <a:lnTo>
                    <a:pt x="775580" y="678107"/>
                  </a:lnTo>
                  <a:cubicBezTo>
                    <a:pt x="768234" y="690733"/>
                    <a:pt x="754729" y="698500"/>
                    <a:pt x="740121" y="698500"/>
                  </a:cubicBezTo>
                  <a:lnTo>
                    <a:pt x="222263" y="698500"/>
                  </a:lnTo>
                  <a:cubicBezTo>
                    <a:pt x="207655" y="698500"/>
                    <a:pt x="194150" y="690733"/>
                    <a:pt x="186804" y="678107"/>
                  </a:cubicBezTo>
                  <a:lnTo>
                    <a:pt x="7334" y="369643"/>
                  </a:lnTo>
                  <a:cubicBezTo>
                    <a:pt x="0" y="357037"/>
                    <a:pt x="0" y="341463"/>
                    <a:pt x="7334" y="328857"/>
                  </a:cubicBezTo>
                  <a:lnTo>
                    <a:pt x="186804" y="20393"/>
                  </a:lnTo>
                  <a:cubicBezTo>
                    <a:pt x="194150" y="7767"/>
                    <a:pt x="207655" y="0"/>
                    <a:pt x="222263" y="0"/>
                  </a:cubicBezTo>
                  <a:lnTo>
                    <a:pt x="740121" y="0"/>
                  </a:lnTo>
                  <a:cubicBezTo>
                    <a:pt x="754729" y="0"/>
                    <a:pt x="768234" y="7767"/>
                    <a:pt x="775580" y="20393"/>
                  </a:cubicBezTo>
                  <a:lnTo>
                    <a:pt x="955050" y="328857"/>
                  </a:lnTo>
                  <a:cubicBezTo>
                    <a:pt x="962385" y="341463"/>
                    <a:pt x="962385" y="357037"/>
                    <a:pt x="955050" y="369643"/>
                  </a:cubicBezTo>
                  <a:close/>
                </a:path>
              </a:pathLst>
            </a:custGeom>
            <a:blipFill>
              <a:blip r:embed="rId15"/>
              <a:stretch>
                <a:fillRect l="-17391" t="-1414" r="-663" b="-6541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29185" y="3439085"/>
            <a:ext cx="5698636" cy="500647"/>
            <a:chOff x="0" y="0"/>
            <a:chExt cx="7598181" cy="667529"/>
          </a:xfrm>
        </p:grpSpPr>
        <p:grpSp>
          <p:nvGrpSpPr>
            <p:cNvPr id="29" name="Group 2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968753" y="-50411"/>
              <a:ext cx="6629428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Usability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9185" y="4600718"/>
            <a:ext cx="7045654" cy="500647"/>
            <a:chOff x="0" y="0"/>
            <a:chExt cx="9394205" cy="667529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Performance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8839" y="775627"/>
            <a:ext cx="921769" cy="911274"/>
            <a:chOff x="0" y="0"/>
            <a:chExt cx="1229026" cy="1215032"/>
          </a:xfrm>
        </p:grpSpPr>
        <p:sp>
          <p:nvSpPr>
            <p:cNvPr id="39" name="Freeform 39"/>
            <p:cNvSpPr/>
            <p:nvPr/>
          </p:nvSpPr>
          <p:spPr>
            <a:xfrm>
              <a:off x="13993" y="0"/>
              <a:ext cx="1215032" cy="1215032"/>
            </a:xfrm>
            <a:custGeom>
              <a:avLst/>
              <a:gdLst/>
              <a:ahLst/>
              <a:cxnLst/>
              <a:rect l="l" t="t" r="r" b="b"/>
              <a:pathLst>
                <a:path w="1215032" h="1215032">
                  <a:moveTo>
                    <a:pt x="0" y="0"/>
                  </a:moveTo>
                  <a:lnTo>
                    <a:pt x="1215033" y="0"/>
                  </a:lnTo>
                  <a:lnTo>
                    <a:pt x="1215033" y="1215032"/>
                  </a:lnTo>
                  <a:lnTo>
                    <a:pt x="0" y="1215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998172" cy="99817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03</a:t>
                </a:r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829185" y="7871712"/>
            <a:ext cx="7192984" cy="500647"/>
            <a:chOff x="0" y="0"/>
            <a:chExt cx="9590645" cy="667529"/>
          </a:xfrm>
        </p:grpSpPr>
        <p:sp>
          <p:nvSpPr>
            <p:cNvPr id="44" name="TextBox 44"/>
            <p:cNvSpPr txBox="1"/>
            <p:nvPr/>
          </p:nvSpPr>
          <p:spPr>
            <a:xfrm>
              <a:off x="968753" y="-50411"/>
              <a:ext cx="8621892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French/English multilingual support 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29185" y="5691915"/>
            <a:ext cx="7045654" cy="500647"/>
            <a:chOff x="0" y="0"/>
            <a:chExt cx="9394205" cy="667529"/>
          </a:xfrm>
        </p:grpSpPr>
        <p:grpSp>
          <p:nvGrpSpPr>
            <p:cNvPr id="49" name="Group 49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968753" y="-50411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Scalability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29185" y="6780515"/>
            <a:ext cx="7045654" cy="500647"/>
            <a:chOff x="0" y="0"/>
            <a:chExt cx="9394205" cy="667529"/>
          </a:xfrm>
        </p:grpSpPr>
        <p:grpSp>
          <p:nvGrpSpPr>
            <p:cNvPr id="54" name="Group 54"/>
            <p:cNvGrpSpPr/>
            <p:nvPr/>
          </p:nvGrpSpPr>
          <p:grpSpPr>
            <a:xfrm rot="5400000">
              <a:off x="-41721" y="41721"/>
              <a:ext cx="667529" cy="584088"/>
              <a:chOff x="0" y="0"/>
              <a:chExt cx="812800" cy="7112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60851" y="89740"/>
                <a:ext cx="691098" cy="621460"/>
              </a:xfrm>
              <a:custGeom>
                <a:avLst/>
                <a:gdLst/>
                <a:ahLst/>
                <a:cxnLst/>
                <a:rect l="l" t="t" r="r" b="b"/>
                <a:pathLst>
                  <a:path w="691098" h="621460">
                    <a:moveTo>
                      <a:pt x="422271" y="44524"/>
                    </a:moveTo>
                    <a:lnTo>
                      <a:pt x="675227" y="487196"/>
                    </a:lnTo>
                    <a:cubicBezTo>
                      <a:pt x="691098" y="514971"/>
                      <a:pt x="690984" y="549095"/>
                      <a:pt x="674928" y="576763"/>
                    </a:cubicBezTo>
                    <a:cubicBezTo>
                      <a:pt x="658871" y="604431"/>
                      <a:pt x="629300" y="621460"/>
                      <a:pt x="597311" y="621460"/>
                    </a:cubicBezTo>
                    <a:lnTo>
                      <a:pt x="93787" y="621460"/>
                    </a:lnTo>
                    <a:cubicBezTo>
                      <a:pt x="61798" y="621460"/>
                      <a:pt x="32227" y="604431"/>
                      <a:pt x="16170" y="576763"/>
                    </a:cubicBezTo>
                    <a:cubicBezTo>
                      <a:pt x="114" y="549095"/>
                      <a:pt x="0" y="514971"/>
                      <a:pt x="15871" y="487196"/>
                    </a:cubicBezTo>
                    <a:lnTo>
                      <a:pt x="268827" y="44524"/>
                    </a:lnTo>
                    <a:cubicBezTo>
                      <a:pt x="284560" y="16991"/>
                      <a:pt x="313839" y="0"/>
                      <a:pt x="345549" y="0"/>
                    </a:cubicBezTo>
                    <a:cubicBezTo>
                      <a:pt x="377259" y="0"/>
                      <a:pt x="406538" y="16991"/>
                      <a:pt x="422271" y="44524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127000" y="263525"/>
                <a:ext cx="558800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968753" y="-85725"/>
              <a:ext cx="8425451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Offline mode for basic navigation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29185" y="8962908"/>
            <a:ext cx="8518954" cy="500647"/>
            <a:chOff x="0" y="0"/>
            <a:chExt cx="11358605" cy="667529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12115" y="-12115"/>
              <a:ext cx="667529" cy="691760"/>
              <a:chOff x="0" y="0"/>
              <a:chExt cx="812800" cy="84230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52682" y="97086"/>
                <a:ext cx="707435" cy="745218"/>
              </a:xfrm>
              <a:custGeom>
                <a:avLst/>
                <a:gdLst/>
                <a:ahLst/>
                <a:cxnLst/>
                <a:rect l="l" t="t" r="r" b="b"/>
                <a:pathLst>
                  <a:path w="707435" h="745218">
                    <a:moveTo>
                      <a:pt x="420916" y="42189"/>
                    </a:moveTo>
                    <a:lnTo>
                      <a:pt x="692920" y="605944"/>
                    </a:lnTo>
                    <a:cubicBezTo>
                      <a:pt x="707436" y="636029"/>
                      <a:pt x="705465" y="671464"/>
                      <a:pt x="687704" y="699755"/>
                    </a:cubicBezTo>
                    <a:cubicBezTo>
                      <a:pt x="669942" y="728045"/>
                      <a:pt x="638884" y="745218"/>
                      <a:pt x="605480" y="745218"/>
                    </a:cubicBezTo>
                    <a:lnTo>
                      <a:pt x="101956" y="745218"/>
                    </a:lnTo>
                    <a:cubicBezTo>
                      <a:pt x="68552" y="745218"/>
                      <a:pt x="37494" y="728045"/>
                      <a:pt x="19732" y="699755"/>
                    </a:cubicBezTo>
                    <a:cubicBezTo>
                      <a:pt x="1971" y="671464"/>
                      <a:pt x="0" y="636029"/>
                      <a:pt x="14516" y="605944"/>
                    </a:cubicBezTo>
                    <a:lnTo>
                      <a:pt x="286520" y="42189"/>
                    </a:lnTo>
                    <a:cubicBezTo>
                      <a:pt x="298965" y="16394"/>
                      <a:pt x="325078" y="0"/>
                      <a:pt x="353718" y="0"/>
                    </a:cubicBezTo>
                    <a:cubicBezTo>
                      <a:pt x="382358" y="0"/>
                      <a:pt x="408471" y="16394"/>
                      <a:pt x="420916" y="42189"/>
                    </a:cubicBezTo>
                    <a:close/>
                  </a:path>
                </a:pathLst>
              </a:custGeom>
              <a:solidFill>
                <a:srgbClr val="1D7363">
                  <a:alpha val="89804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27000" y="324395"/>
                <a:ext cx="558800" cy="457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147335" y="-19439"/>
              <a:ext cx="10211270" cy="68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 b="1">
                  <a:solidFill>
                    <a:srgbClr val="23403D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Robust data security for users’ information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800608" y="751864"/>
            <a:ext cx="815975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NON-FUNCTIONAL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88238" y="-7533"/>
            <a:ext cx="9713352" cy="3958959"/>
            <a:chOff x="0" y="0"/>
            <a:chExt cx="1151087" cy="469159"/>
          </a:xfrm>
        </p:grpSpPr>
        <p:sp>
          <p:nvSpPr>
            <p:cNvPr id="4" name="Freeform 4"/>
            <p:cNvSpPr/>
            <p:nvPr/>
          </p:nvSpPr>
          <p:spPr>
            <a:xfrm flipH="1">
              <a:off x="7401" y="0"/>
              <a:ext cx="1136284" cy="469159"/>
            </a:xfrm>
            <a:custGeom>
              <a:avLst/>
              <a:gdLst/>
              <a:ahLst/>
              <a:cxnLst/>
              <a:rect l="l" t="t" r="r" b="b"/>
              <a:pathLst>
                <a:path w="1136284" h="469159">
                  <a:moveTo>
                    <a:pt x="916574" y="0"/>
                  </a:moveTo>
                  <a:lnTo>
                    <a:pt x="16510" y="0"/>
                  </a:lnTo>
                  <a:cubicBezTo>
                    <a:pt x="11222" y="0"/>
                    <a:pt x="6288" y="2662"/>
                    <a:pt x="3386" y="7083"/>
                  </a:cubicBezTo>
                  <a:cubicBezTo>
                    <a:pt x="483" y="11504"/>
                    <a:pt x="0" y="17089"/>
                    <a:pt x="2102" y="21942"/>
                  </a:cubicBezTo>
                  <a:lnTo>
                    <a:pt x="186296" y="447217"/>
                  </a:lnTo>
                  <a:cubicBezTo>
                    <a:pt x="192065" y="460537"/>
                    <a:pt x="205194" y="469159"/>
                    <a:pt x="219710" y="469159"/>
                  </a:cubicBezTo>
                  <a:lnTo>
                    <a:pt x="1119774" y="469159"/>
                  </a:lnTo>
                  <a:cubicBezTo>
                    <a:pt x="1125063" y="469159"/>
                    <a:pt x="1129996" y="466497"/>
                    <a:pt x="1132899" y="462076"/>
                  </a:cubicBezTo>
                  <a:cubicBezTo>
                    <a:pt x="1135802" y="457655"/>
                    <a:pt x="1136284" y="452070"/>
                    <a:pt x="1134182" y="447217"/>
                  </a:cubicBezTo>
                  <a:lnTo>
                    <a:pt x="949989" y="21942"/>
                  </a:lnTo>
                  <a:cubicBezTo>
                    <a:pt x="944220" y="8621"/>
                    <a:pt x="931090" y="0"/>
                    <a:pt x="916574" y="0"/>
                  </a:cubicBezTo>
                  <a:close/>
                </a:path>
              </a:pathLst>
            </a:custGeom>
            <a:blipFill>
              <a:blip r:embed="rId3"/>
              <a:stretch>
                <a:fillRect l="-723" t="-31885" r="-723" b="-3188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340613" y="-389349"/>
            <a:ext cx="2250111" cy="2506427"/>
            <a:chOff x="0" y="0"/>
            <a:chExt cx="812800" cy="905388"/>
          </a:xfrm>
        </p:grpSpPr>
        <p:sp>
          <p:nvSpPr>
            <p:cNvPr id="6" name="Freeform 6"/>
            <p:cNvSpPr/>
            <p:nvPr/>
          </p:nvSpPr>
          <p:spPr>
            <a:xfrm>
              <a:off x="32990" y="66810"/>
              <a:ext cx="746819" cy="838579"/>
            </a:xfrm>
            <a:custGeom>
              <a:avLst/>
              <a:gdLst/>
              <a:ahLst/>
              <a:cxnLst/>
              <a:rect l="l" t="t" r="r" b="b"/>
              <a:pathLst>
                <a:path w="746819" h="838579">
                  <a:moveTo>
                    <a:pt x="415679" y="27359"/>
                  </a:moveTo>
                  <a:lnTo>
                    <a:pt x="737541" y="744409"/>
                  </a:lnTo>
                  <a:cubicBezTo>
                    <a:pt x="746820" y="765082"/>
                    <a:pt x="744988" y="789048"/>
                    <a:pt x="732676" y="808071"/>
                  </a:cubicBezTo>
                  <a:cubicBezTo>
                    <a:pt x="720364" y="827093"/>
                    <a:pt x="699249" y="838578"/>
                    <a:pt x="676590" y="838578"/>
                  </a:cubicBezTo>
                  <a:lnTo>
                    <a:pt x="70231" y="838578"/>
                  </a:lnTo>
                  <a:cubicBezTo>
                    <a:pt x="47571" y="838578"/>
                    <a:pt x="26456" y="827093"/>
                    <a:pt x="14144" y="808071"/>
                  </a:cubicBezTo>
                  <a:cubicBezTo>
                    <a:pt x="1832" y="789048"/>
                    <a:pt x="0" y="765082"/>
                    <a:pt x="9279" y="744409"/>
                  </a:cubicBezTo>
                  <a:lnTo>
                    <a:pt x="331141" y="27359"/>
                  </a:lnTo>
                  <a:cubicBezTo>
                    <a:pt x="338613" y="10711"/>
                    <a:pt x="355162" y="0"/>
                    <a:pt x="373410" y="0"/>
                  </a:cubicBezTo>
                  <a:cubicBezTo>
                    <a:pt x="391658" y="0"/>
                    <a:pt x="408207" y="10711"/>
                    <a:pt x="415679" y="27359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53684"/>
              <a:ext cx="558800" cy="487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794485" y="2781329"/>
            <a:ext cx="306763" cy="1333471"/>
          </a:xfrm>
          <a:custGeom>
            <a:avLst/>
            <a:gdLst/>
            <a:ahLst/>
            <a:cxnLst/>
            <a:rect l="l" t="t" r="r" b="b"/>
            <a:pathLst>
              <a:path w="306763" h="1333471">
                <a:moveTo>
                  <a:pt x="0" y="0"/>
                </a:moveTo>
                <a:lnTo>
                  <a:pt x="306763" y="0"/>
                </a:lnTo>
                <a:lnTo>
                  <a:pt x="306763" y="1333471"/>
                </a:lnTo>
                <a:lnTo>
                  <a:pt x="0" y="133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0108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4343609" y="4428180"/>
            <a:ext cx="22881890" cy="5136277"/>
            <a:chOff x="0" y="0"/>
            <a:chExt cx="1866099" cy="418881"/>
          </a:xfrm>
        </p:grpSpPr>
        <p:sp>
          <p:nvSpPr>
            <p:cNvPr id="10" name="Freeform 10"/>
            <p:cNvSpPr/>
            <p:nvPr/>
          </p:nvSpPr>
          <p:spPr>
            <a:xfrm>
              <a:off x="3474" y="0"/>
              <a:ext cx="1859150" cy="418881"/>
            </a:xfrm>
            <a:custGeom>
              <a:avLst/>
              <a:gdLst/>
              <a:ahLst/>
              <a:cxnLst/>
              <a:rect l="l" t="t" r="r" b="b"/>
              <a:pathLst>
                <a:path w="1859150" h="418881">
                  <a:moveTo>
                    <a:pt x="1649274" y="0"/>
                  </a:moveTo>
                  <a:lnTo>
                    <a:pt x="6676" y="0"/>
                  </a:lnTo>
                  <a:cubicBezTo>
                    <a:pt x="4486" y="0"/>
                    <a:pt x="2451" y="1127"/>
                    <a:pt x="1288" y="2983"/>
                  </a:cubicBezTo>
                  <a:cubicBezTo>
                    <a:pt x="126" y="4839"/>
                    <a:pt x="0" y="7162"/>
                    <a:pt x="956" y="9132"/>
                  </a:cubicBezTo>
                  <a:lnTo>
                    <a:pt x="195296" y="409749"/>
                  </a:lnTo>
                  <a:cubicBezTo>
                    <a:pt x="198005" y="415335"/>
                    <a:pt x="203668" y="418881"/>
                    <a:pt x="209876" y="418881"/>
                  </a:cubicBezTo>
                  <a:lnTo>
                    <a:pt x="1852474" y="418881"/>
                  </a:lnTo>
                  <a:cubicBezTo>
                    <a:pt x="1854664" y="418881"/>
                    <a:pt x="1856700" y="417754"/>
                    <a:pt x="1857862" y="415899"/>
                  </a:cubicBezTo>
                  <a:cubicBezTo>
                    <a:pt x="1859025" y="414043"/>
                    <a:pt x="1859150" y="411719"/>
                    <a:pt x="1858195" y="409749"/>
                  </a:cubicBezTo>
                  <a:lnTo>
                    <a:pt x="1663855" y="9132"/>
                  </a:lnTo>
                  <a:cubicBezTo>
                    <a:pt x="1661145" y="3547"/>
                    <a:pt x="1655483" y="0"/>
                    <a:pt x="1649274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1662899" cy="485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6527926" y="4428180"/>
            <a:ext cx="5310317" cy="5136277"/>
            <a:chOff x="0" y="0"/>
            <a:chExt cx="812800" cy="786161"/>
          </a:xfrm>
        </p:grpSpPr>
        <p:sp>
          <p:nvSpPr>
            <p:cNvPr id="13" name="Freeform 13"/>
            <p:cNvSpPr/>
            <p:nvPr/>
          </p:nvSpPr>
          <p:spPr>
            <a:xfrm>
              <a:off x="15818" y="26626"/>
              <a:ext cx="781165" cy="759535"/>
            </a:xfrm>
            <a:custGeom>
              <a:avLst/>
              <a:gdLst/>
              <a:ahLst/>
              <a:cxnLst/>
              <a:rect l="l" t="t" r="r" b="b"/>
              <a:pathLst>
                <a:path w="781165" h="759535">
                  <a:moveTo>
                    <a:pt x="410667" y="12227"/>
                  </a:moveTo>
                  <a:lnTo>
                    <a:pt x="776897" y="720682"/>
                  </a:lnTo>
                  <a:cubicBezTo>
                    <a:pt x="781164" y="728937"/>
                    <a:pt x="780820" y="738818"/>
                    <a:pt x="775988" y="746755"/>
                  </a:cubicBezTo>
                  <a:cubicBezTo>
                    <a:pt x="771156" y="754691"/>
                    <a:pt x="762537" y="759535"/>
                    <a:pt x="753245" y="759535"/>
                  </a:cubicBezTo>
                  <a:lnTo>
                    <a:pt x="27919" y="759535"/>
                  </a:lnTo>
                  <a:cubicBezTo>
                    <a:pt x="18627" y="759535"/>
                    <a:pt x="10008" y="754691"/>
                    <a:pt x="5176" y="746755"/>
                  </a:cubicBezTo>
                  <a:cubicBezTo>
                    <a:pt x="344" y="738818"/>
                    <a:pt x="0" y="728937"/>
                    <a:pt x="4267" y="720682"/>
                  </a:cubicBezTo>
                  <a:lnTo>
                    <a:pt x="370497" y="12227"/>
                  </a:lnTo>
                  <a:cubicBezTo>
                    <a:pt x="374380" y="4717"/>
                    <a:pt x="382128" y="0"/>
                    <a:pt x="390582" y="0"/>
                  </a:cubicBezTo>
                  <a:cubicBezTo>
                    <a:pt x="399036" y="0"/>
                    <a:pt x="406784" y="4717"/>
                    <a:pt x="410667" y="122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98328"/>
              <a:ext cx="558800" cy="43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0481927" flipH="1">
            <a:off x="16909720" y="4786252"/>
            <a:ext cx="4338708" cy="4105502"/>
          </a:xfrm>
          <a:custGeom>
            <a:avLst/>
            <a:gdLst/>
            <a:ahLst/>
            <a:cxnLst/>
            <a:rect l="l" t="t" r="r" b="b"/>
            <a:pathLst>
              <a:path w="4338708" h="4105502">
                <a:moveTo>
                  <a:pt x="4338707" y="0"/>
                </a:moveTo>
                <a:lnTo>
                  <a:pt x="0" y="0"/>
                </a:lnTo>
                <a:lnTo>
                  <a:pt x="0" y="4105502"/>
                </a:lnTo>
                <a:lnTo>
                  <a:pt x="4338707" y="4105502"/>
                </a:lnTo>
                <a:lnTo>
                  <a:pt x="4338707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269885" y="-2139480"/>
            <a:ext cx="3825635" cy="3380905"/>
          </a:xfrm>
          <a:custGeom>
            <a:avLst/>
            <a:gdLst/>
            <a:ahLst/>
            <a:cxnLst/>
            <a:rect l="l" t="t" r="r" b="b"/>
            <a:pathLst>
              <a:path w="3825635" h="3380905">
                <a:moveTo>
                  <a:pt x="0" y="0"/>
                </a:moveTo>
                <a:lnTo>
                  <a:pt x="3825635" y="0"/>
                </a:lnTo>
                <a:lnTo>
                  <a:pt x="3825635" y="3380905"/>
                </a:lnTo>
                <a:lnTo>
                  <a:pt x="0" y="3380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-397581" y="9002682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6"/>
                </a:lnTo>
                <a:lnTo>
                  <a:pt x="0" y="511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381258" y="-251724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83502" y="1036910"/>
            <a:ext cx="7529030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STAKEHOLDER </a:t>
            </a:r>
          </a:p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IDENTIFICATION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185" y="5086350"/>
            <a:ext cx="171132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Drivers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185" y="6430920"/>
            <a:ext cx="1995965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primary users who need road sign meanings and real-time road condition updates.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70575" y="6430920"/>
            <a:ext cx="1479550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Responsible for building and maintaining the mobile application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96541" y="6430920"/>
            <a:ext cx="1944451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They are responsible for road maintenance can get informed of road conditions.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0150" y="1028700"/>
            <a:ext cx="954110" cy="943247"/>
            <a:chOff x="0" y="0"/>
            <a:chExt cx="1272147" cy="1257663"/>
          </a:xfrm>
        </p:grpSpPr>
        <p:sp>
          <p:nvSpPr>
            <p:cNvPr id="26" name="Freeform 26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1072183" cy="1106201"/>
              <a:chOff x="0" y="0"/>
              <a:chExt cx="843472" cy="87023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1394" y="24434"/>
                <a:ext cx="832078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04</a:t>
                </a:r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11302865" y="4819650"/>
            <a:ext cx="238347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Traffic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Authorities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70575" y="4819650"/>
            <a:ext cx="295910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 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Developers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33009" y="4819650"/>
            <a:ext cx="259363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Law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Enforcement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57683" y="4819650"/>
            <a:ext cx="259363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Municipal authorities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76600" y="5057775"/>
            <a:ext cx="295910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Pedestrians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02865" y="6430920"/>
            <a:ext cx="1919421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They  would benefit from the road signs, traffic lights library and become literate road users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61274" y="6430920"/>
            <a:ext cx="1530416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May provide updates on accidents, road closures, or emergencies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76600" y="6430920"/>
            <a:ext cx="1908175" cy="24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They would benefit from the road signs, traffic lights library and become literate road users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6563" y="3313238"/>
            <a:ext cx="16425563" cy="6344374"/>
          </a:xfrm>
          <a:custGeom>
            <a:avLst/>
            <a:gdLst/>
            <a:ahLst/>
            <a:cxnLst/>
            <a:rect l="l" t="t" r="r" b="b"/>
            <a:pathLst>
              <a:path w="16425563" h="6344374">
                <a:moveTo>
                  <a:pt x="0" y="0"/>
                </a:moveTo>
                <a:lnTo>
                  <a:pt x="16425563" y="0"/>
                </a:lnTo>
                <a:lnTo>
                  <a:pt x="16425563" y="6344374"/>
                </a:lnTo>
                <a:lnTo>
                  <a:pt x="0" y="634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678184" y="-1071825"/>
            <a:ext cx="7335291" cy="2143650"/>
            <a:chOff x="0" y="0"/>
            <a:chExt cx="930920" cy="272050"/>
          </a:xfrm>
        </p:grpSpPr>
        <p:sp>
          <p:nvSpPr>
            <p:cNvPr id="5" name="Freeform 5"/>
            <p:cNvSpPr/>
            <p:nvPr/>
          </p:nvSpPr>
          <p:spPr>
            <a:xfrm>
              <a:off x="14784" y="0"/>
              <a:ext cx="901352" cy="272050"/>
            </a:xfrm>
            <a:custGeom>
              <a:avLst/>
              <a:gdLst/>
              <a:ahLst/>
              <a:cxnLst/>
              <a:rect l="l" t="t" r="r" b="b"/>
              <a:pathLst>
                <a:path w="901352" h="272050">
                  <a:moveTo>
                    <a:pt x="681273" y="0"/>
                  </a:moveTo>
                  <a:lnTo>
                    <a:pt x="16879" y="0"/>
                  </a:lnTo>
                  <a:cubicBezTo>
                    <a:pt x="10873" y="0"/>
                    <a:pt x="5382" y="3390"/>
                    <a:pt x="2691" y="8759"/>
                  </a:cubicBezTo>
                  <a:cubicBezTo>
                    <a:pt x="0" y="14128"/>
                    <a:pt x="570" y="20556"/>
                    <a:pt x="4164" y="25368"/>
                  </a:cubicBezTo>
                  <a:lnTo>
                    <a:pt x="169468" y="246682"/>
                  </a:lnTo>
                  <a:cubicBezTo>
                    <a:pt x="181393" y="262647"/>
                    <a:pt x="200152" y="272050"/>
                    <a:pt x="220079" y="272050"/>
                  </a:cubicBezTo>
                  <a:lnTo>
                    <a:pt x="884473" y="272050"/>
                  </a:lnTo>
                  <a:cubicBezTo>
                    <a:pt x="890479" y="272050"/>
                    <a:pt x="895970" y="268660"/>
                    <a:pt x="898661" y="263291"/>
                  </a:cubicBezTo>
                  <a:cubicBezTo>
                    <a:pt x="901352" y="257922"/>
                    <a:pt x="900782" y="251494"/>
                    <a:pt x="897188" y="246682"/>
                  </a:cubicBezTo>
                  <a:lnTo>
                    <a:pt x="731884" y="25368"/>
                  </a:lnTo>
                  <a:cubicBezTo>
                    <a:pt x="719959" y="9403"/>
                    <a:pt x="701200" y="0"/>
                    <a:pt x="681273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66675"/>
              <a:ext cx="727720" cy="33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203448">
            <a:off x="16058620" y="-461568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825915" y="-1719851"/>
            <a:ext cx="19368371" cy="3917133"/>
            <a:chOff x="0" y="0"/>
            <a:chExt cx="1763430" cy="356643"/>
          </a:xfrm>
        </p:grpSpPr>
        <p:sp>
          <p:nvSpPr>
            <p:cNvPr id="9" name="Freeform 9"/>
            <p:cNvSpPr/>
            <p:nvPr/>
          </p:nvSpPr>
          <p:spPr>
            <a:xfrm>
              <a:off x="5492" y="0"/>
              <a:ext cx="1752446" cy="356643"/>
            </a:xfrm>
            <a:custGeom>
              <a:avLst/>
              <a:gdLst/>
              <a:ahLst/>
              <a:cxnLst/>
              <a:rect l="l" t="t" r="r" b="b"/>
              <a:pathLst>
                <a:path w="1752446" h="356643">
                  <a:moveTo>
                    <a:pt x="211698" y="0"/>
                  </a:moveTo>
                  <a:lnTo>
                    <a:pt x="1743947" y="0"/>
                  </a:lnTo>
                  <a:cubicBezTo>
                    <a:pt x="1746844" y="0"/>
                    <a:pt x="1749522" y="1541"/>
                    <a:pt x="1750977" y="4045"/>
                  </a:cubicBezTo>
                  <a:cubicBezTo>
                    <a:pt x="1752432" y="6549"/>
                    <a:pt x="1752446" y="9639"/>
                    <a:pt x="1751012" y="12156"/>
                  </a:cubicBezTo>
                  <a:lnTo>
                    <a:pt x="1561663" y="344487"/>
                  </a:lnTo>
                  <a:cubicBezTo>
                    <a:pt x="1557381" y="352002"/>
                    <a:pt x="1549397" y="356643"/>
                    <a:pt x="1540747" y="356643"/>
                  </a:cubicBezTo>
                  <a:lnTo>
                    <a:pt x="8498" y="356643"/>
                  </a:lnTo>
                  <a:cubicBezTo>
                    <a:pt x="5602" y="356643"/>
                    <a:pt x="2924" y="355102"/>
                    <a:pt x="1469" y="352597"/>
                  </a:cubicBezTo>
                  <a:cubicBezTo>
                    <a:pt x="13" y="350093"/>
                    <a:pt x="0" y="347004"/>
                    <a:pt x="1434" y="344487"/>
                  </a:cubicBezTo>
                  <a:lnTo>
                    <a:pt x="190782" y="12156"/>
                  </a:lnTo>
                  <a:cubicBezTo>
                    <a:pt x="195064" y="4640"/>
                    <a:pt x="203049" y="0"/>
                    <a:pt x="211698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1560230" cy="423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4021186" flipH="1">
            <a:off x="-2914879" y="-980959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1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1" y="2612572"/>
                </a:lnTo>
                <a:lnTo>
                  <a:pt x="6677501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56797" y="4121063"/>
            <a:ext cx="1673185" cy="2044874"/>
            <a:chOff x="0" y="0"/>
            <a:chExt cx="2230914" cy="2726498"/>
          </a:xfrm>
        </p:grpSpPr>
        <p:sp>
          <p:nvSpPr>
            <p:cNvPr id="13" name="Freeform 13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25634" y="378361"/>
              <a:ext cx="1693025" cy="1693025"/>
            </a:xfrm>
            <a:custGeom>
              <a:avLst/>
              <a:gdLst/>
              <a:ahLst/>
              <a:cxnLst/>
              <a:rect l="l" t="t" r="r" b="b"/>
              <a:pathLst>
                <a:path w="1693025" h="1693025">
                  <a:moveTo>
                    <a:pt x="0" y="0"/>
                  </a:moveTo>
                  <a:lnTo>
                    <a:pt x="1693025" y="0"/>
                  </a:lnTo>
                  <a:lnTo>
                    <a:pt x="1693025" y="1693025"/>
                  </a:lnTo>
                  <a:lnTo>
                    <a:pt x="0" y="1693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90245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53580" y="-3789473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574258">
            <a:off x="3603937" y="4398668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625603">
            <a:off x="8080111" y="3970706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9"/>
                </a:lnTo>
                <a:lnTo>
                  <a:pt x="0" y="8884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1872672">
            <a:off x="12497838" y="3478720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9"/>
                </a:lnTo>
                <a:lnTo>
                  <a:pt x="0" y="8884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7512126" y="92583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19456" y="557076"/>
            <a:ext cx="954110" cy="943247"/>
            <a:chOff x="0" y="0"/>
            <a:chExt cx="1272147" cy="1257663"/>
          </a:xfrm>
        </p:grpSpPr>
        <p:sp>
          <p:nvSpPr>
            <p:cNvPr id="25" name="Freeform 25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5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1021527" cy="1106201"/>
              <a:chOff x="0" y="0"/>
              <a:chExt cx="803622" cy="87023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03622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199" y="24434"/>
                <a:ext cx="727422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05</a:t>
                </a: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0241596" y="4335675"/>
            <a:ext cx="1673185" cy="2044874"/>
            <a:chOff x="0" y="0"/>
            <a:chExt cx="2230914" cy="2726498"/>
          </a:xfrm>
        </p:grpSpPr>
        <p:sp>
          <p:nvSpPr>
            <p:cNvPr id="30" name="Freeform 30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330500" y="377133"/>
              <a:ext cx="1555099" cy="1555099"/>
            </a:xfrm>
            <a:custGeom>
              <a:avLst/>
              <a:gdLst/>
              <a:ahLst/>
              <a:cxnLst/>
              <a:rect l="l" t="t" r="r" b="b"/>
              <a:pathLst>
                <a:path w="1555099" h="1555099">
                  <a:moveTo>
                    <a:pt x="0" y="0"/>
                  </a:moveTo>
                  <a:lnTo>
                    <a:pt x="1555100" y="0"/>
                  </a:lnTo>
                  <a:lnTo>
                    <a:pt x="1555100" y="1555100"/>
                  </a:lnTo>
                  <a:lnTo>
                    <a:pt x="0" y="155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4344925" y="2331803"/>
            <a:ext cx="1673185" cy="2044874"/>
            <a:chOff x="0" y="0"/>
            <a:chExt cx="2230914" cy="2726498"/>
          </a:xfrm>
        </p:grpSpPr>
        <p:sp>
          <p:nvSpPr>
            <p:cNvPr id="36" name="Freeform 36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2927" y="0"/>
              <a:ext cx="2227986" cy="222798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5531712" y="3081709"/>
            <a:ext cx="1670990" cy="2044874"/>
            <a:chOff x="0" y="0"/>
            <a:chExt cx="2227986" cy="2726498"/>
          </a:xfrm>
        </p:grpSpPr>
        <p:sp>
          <p:nvSpPr>
            <p:cNvPr id="41" name="Freeform 41"/>
            <p:cNvSpPr/>
            <p:nvPr/>
          </p:nvSpPr>
          <p:spPr>
            <a:xfrm>
              <a:off x="0" y="1113993"/>
              <a:ext cx="2227986" cy="1612505"/>
            </a:xfrm>
            <a:custGeom>
              <a:avLst/>
              <a:gdLst/>
              <a:ahLst/>
              <a:cxnLst/>
              <a:rect l="l" t="t" r="r" b="b"/>
              <a:pathLst>
                <a:path w="2227986" h="1612505">
                  <a:moveTo>
                    <a:pt x="0" y="0"/>
                  </a:moveTo>
                  <a:lnTo>
                    <a:pt x="2227986" y="0"/>
                  </a:lnTo>
                  <a:lnTo>
                    <a:pt x="2227986" y="1612505"/>
                  </a:lnTo>
                  <a:lnTo>
                    <a:pt x="0" y="161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0" y="0"/>
              <a:ext cx="2227986" cy="2227986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7363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334622" y="427172"/>
              <a:ext cx="1558743" cy="1373642"/>
            </a:xfrm>
            <a:custGeom>
              <a:avLst/>
              <a:gdLst/>
              <a:ahLst/>
              <a:cxnLst/>
              <a:rect l="l" t="t" r="r" b="b"/>
              <a:pathLst>
                <a:path w="1558743" h="1373642">
                  <a:moveTo>
                    <a:pt x="0" y="0"/>
                  </a:moveTo>
                  <a:lnTo>
                    <a:pt x="1558743" y="0"/>
                  </a:lnTo>
                  <a:lnTo>
                    <a:pt x="1558743" y="1373642"/>
                  </a:lnTo>
                  <a:lnTo>
                    <a:pt x="0" y="1373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>
            <a:off x="14679310" y="2648633"/>
            <a:ext cx="1021727" cy="1054685"/>
          </a:xfrm>
          <a:custGeom>
            <a:avLst/>
            <a:gdLst/>
            <a:ahLst/>
            <a:cxnLst/>
            <a:rect l="l" t="t" r="r" b="b"/>
            <a:pathLst>
              <a:path w="1021727" h="1054685">
                <a:moveTo>
                  <a:pt x="0" y="0"/>
                </a:moveTo>
                <a:lnTo>
                  <a:pt x="1021726" y="0"/>
                </a:lnTo>
                <a:lnTo>
                  <a:pt x="1021726" y="1054685"/>
                </a:lnTo>
                <a:lnTo>
                  <a:pt x="0" y="105468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765895" y="443409"/>
            <a:ext cx="12207382" cy="16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58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REQUIREMENT GATHERING TECHNIQUES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067" y="6230114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Surveys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9185" y="6784126"/>
            <a:ext cx="2658246" cy="99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1"/>
              </a:lnSpc>
            </a:pPr>
            <a:r>
              <a:rPr lang="en-US" sz="1879" spc="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Simple online (Google forms) to ask users what features they want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98069" y="5313308"/>
            <a:ext cx="4654078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One on One Interviews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032548" y="5829687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Traffic authorities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Driving School Tutors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Taxi drivers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869586" y="7538976"/>
            <a:ext cx="532021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Observation and Brainstorming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52146" y="7989825"/>
            <a:ext cx="593262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We observed traffic patterns and road conditions in high-traffic areas of Buea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we brainstormed during group sessions with  sessions with team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561811" y="5586352"/>
            <a:ext cx="3106483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Reverse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Engineering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561811" y="6532501"/>
            <a:ext cx="1950315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Analyzing existing navigation apps to learn from their strengths and weaknesses.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1D736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895052" y="9559295"/>
            <a:ext cx="4728496" cy="406355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1D7363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78566" y="767700"/>
            <a:ext cx="1383574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 FROM THE SURVEY (1/2)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94080" y="796275"/>
            <a:ext cx="954110" cy="943247"/>
            <a:chOff x="0" y="0"/>
            <a:chExt cx="1272147" cy="1257663"/>
          </a:xfrm>
        </p:grpSpPr>
        <p:sp>
          <p:nvSpPr>
            <p:cNvPr id="23" name="Freeform 23"/>
            <p:cNvSpPr/>
            <p:nvPr/>
          </p:nvSpPr>
          <p:spPr>
            <a:xfrm>
              <a:off x="14484" y="0"/>
              <a:ext cx="1257663" cy="1257663"/>
            </a:xfrm>
            <a:custGeom>
              <a:avLst/>
              <a:gdLst/>
              <a:ahLst/>
              <a:cxnLst/>
              <a:rect l="l" t="t" r="r" b="b"/>
              <a:pathLst>
                <a:path w="1257663" h="1257663">
                  <a:moveTo>
                    <a:pt x="0" y="0"/>
                  </a:moveTo>
                  <a:lnTo>
                    <a:pt x="1257663" y="0"/>
                  </a:lnTo>
                  <a:lnTo>
                    <a:pt x="1257663" y="1257663"/>
                  </a:lnTo>
                  <a:lnTo>
                    <a:pt x="0" y="125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1047676" cy="1106201"/>
              <a:chOff x="0" y="0"/>
              <a:chExt cx="824193" cy="8702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7023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0234">
                    <a:moveTo>
                      <a:pt x="406400" y="0"/>
                    </a:moveTo>
                    <a:cubicBezTo>
                      <a:pt x="181951" y="0"/>
                      <a:pt x="0" y="194809"/>
                      <a:pt x="0" y="435117"/>
                    </a:cubicBezTo>
                    <a:cubicBezTo>
                      <a:pt x="0" y="675425"/>
                      <a:pt x="181951" y="870234"/>
                      <a:pt x="406400" y="870234"/>
                    </a:cubicBezTo>
                    <a:cubicBezTo>
                      <a:pt x="630849" y="870234"/>
                      <a:pt x="812800" y="675425"/>
                      <a:pt x="812800" y="435117"/>
                    </a:cubicBezTo>
                    <a:cubicBezTo>
                      <a:pt x="812800" y="19480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3403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1393" y="24434"/>
                <a:ext cx="812800" cy="764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b="1" dirty="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06</a:t>
                </a:r>
              </a:p>
            </p:txBody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413" y="3950549"/>
            <a:ext cx="7005264" cy="544672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0489033" y="2532207"/>
            <a:ext cx="10226574" cy="6687017"/>
            <a:chOff x="0" y="0"/>
            <a:chExt cx="845818" cy="553069"/>
          </a:xfrm>
        </p:grpSpPr>
        <p:sp>
          <p:nvSpPr>
            <p:cNvPr id="29" name="Freeform 29"/>
            <p:cNvSpPr/>
            <p:nvPr/>
          </p:nvSpPr>
          <p:spPr>
            <a:xfrm>
              <a:off x="3631" y="0"/>
              <a:ext cx="838555" cy="553069"/>
            </a:xfrm>
            <a:custGeom>
              <a:avLst/>
              <a:gdLst/>
              <a:ahLst/>
              <a:cxnLst/>
              <a:rect l="l" t="t" r="r" b="b"/>
              <a:pathLst>
                <a:path w="838555" h="553069">
                  <a:moveTo>
                    <a:pt x="833221" y="288735"/>
                  </a:moveTo>
                  <a:lnTo>
                    <a:pt x="647952" y="540868"/>
                  </a:lnTo>
                  <a:cubicBezTo>
                    <a:pt x="642316" y="548538"/>
                    <a:pt x="633365" y="553069"/>
                    <a:pt x="623846" y="553069"/>
                  </a:cubicBezTo>
                  <a:lnTo>
                    <a:pt x="214710" y="553069"/>
                  </a:lnTo>
                  <a:cubicBezTo>
                    <a:pt x="205191" y="553069"/>
                    <a:pt x="196240" y="548538"/>
                    <a:pt x="190604" y="540868"/>
                  </a:cubicBezTo>
                  <a:lnTo>
                    <a:pt x="5334" y="288735"/>
                  </a:lnTo>
                  <a:cubicBezTo>
                    <a:pt x="0" y="281476"/>
                    <a:pt x="0" y="271593"/>
                    <a:pt x="5334" y="264333"/>
                  </a:cubicBezTo>
                  <a:lnTo>
                    <a:pt x="190604" y="12201"/>
                  </a:lnTo>
                  <a:cubicBezTo>
                    <a:pt x="196240" y="4530"/>
                    <a:pt x="205191" y="0"/>
                    <a:pt x="214710" y="0"/>
                  </a:cubicBezTo>
                  <a:lnTo>
                    <a:pt x="623846" y="0"/>
                  </a:lnTo>
                  <a:cubicBezTo>
                    <a:pt x="633365" y="0"/>
                    <a:pt x="642316" y="4530"/>
                    <a:pt x="647952" y="12201"/>
                  </a:cubicBezTo>
                  <a:lnTo>
                    <a:pt x="833221" y="264333"/>
                  </a:lnTo>
                  <a:cubicBezTo>
                    <a:pt x="838556" y="271593"/>
                    <a:pt x="838556" y="281476"/>
                    <a:pt x="833221" y="28873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14300" y="-66675"/>
              <a:ext cx="617218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787793" y="6318199"/>
            <a:ext cx="7062218" cy="6687017"/>
            <a:chOff x="0" y="0"/>
            <a:chExt cx="584101" cy="553069"/>
          </a:xfrm>
        </p:grpSpPr>
        <p:sp>
          <p:nvSpPr>
            <p:cNvPr id="32" name="Freeform 32"/>
            <p:cNvSpPr/>
            <p:nvPr/>
          </p:nvSpPr>
          <p:spPr>
            <a:xfrm>
              <a:off x="5258" y="0"/>
              <a:ext cx="573584" cy="553069"/>
            </a:xfrm>
            <a:custGeom>
              <a:avLst/>
              <a:gdLst/>
              <a:ahLst/>
              <a:cxnLst/>
              <a:rect l="l" t="t" r="r" b="b"/>
              <a:pathLst>
                <a:path w="573584" h="553069">
                  <a:moveTo>
                    <a:pt x="565860" y="294202"/>
                  </a:moveTo>
                  <a:lnTo>
                    <a:pt x="388625" y="535401"/>
                  </a:lnTo>
                  <a:cubicBezTo>
                    <a:pt x="380463" y="546508"/>
                    <a:pt x="367502" y="553069"/>
                    <a:pt x="353718" y="553069"/>
                  </a:cubicBezTo>
                  <a:lnTo>
                    <a:pt x="219867" y="553069"/>
                  </a:lnTo>
                  <a:cubicBezTo>
                    <a:pt x="206083" y="553069"/>
                    <a:pt x="193122" y="546508"/>
                    <a:pt x="184959" y="535401"/>
                  </a:cubicBezTo>
                  <a:lnTo>
                    <a:pt x="7725" y="294202"/>
                  </a:lnTo>
                  <a:cubicBezTo>
                    <a:pt x="0" y="283690"/>
                    <a:pt x="0" y="269379"/>
                    <a:pt x="7725" y="258866"/>
                  </a:cubicBezTo>
                  <a:lnTo>
                    <a:pt x="184959" y="17668"/>
                  </a:lnTo>
                  <a:cubicBezTo>
                    <a:pt x="193122" y="6560"/>
                    <a:pt x="206083" y="0"/>
                    <a:pt x="219867" y="0"/>
                  </a:cubicBezTo>
                  <a:lnTo>
                    <a:pt x="353718" y="0"/>
                  </a:lnTo>
                  <a:cubicBezTo>
                    <a:pt x="367502" y="0"/>
                    <a:pt x="380463" y="6560"/>
                    <a:pt x="388625" y="17668"/>
                  </a:cubicBezTo>
                  <a:lnTo>
                    <a:pt x="565860" y="258866"/>
                  </a:lnTo>
                  <a:cubicBezTo>
                    <a:pt x="573585" y="269379"/>
                    <a:pt x="573585" y="283690"/>
                    <a:pt x="565860" y="29420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66675"/>
              <a:ext cx="355501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0914" y="3820080"/>
            <a:ext cx="8570892" cy="549615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-2330290" y="2571283"/>
            <a:ext cx="10509749" cy="6687017"/>
            <a:chOff x="0" y="0"/>
            <a:chExt cx="869238" cy="553069"/>
          </a:xfrm>
        </p:grpSpPr>
        <p:sp>
          <p:nvSpPr>
            <p:cNvPr id="36" name="Freeform 36"/>
            <p:cNvSpPr/>
            <p:nvPr/>
          </p:nvSpPr>
          <p:spPr>
            <a:xfrm>
              <a:off x="3533" y="0"/>
              <a:ext cx="862172" cy="553069"/>
            </a:xfrm>
            <a:custGeom>
              <a:avLst/>
              <a:gdLst/>
              <a:ahLst/>
              <a:cxnLst/>
              <a:rect l="l" t="t" r="r" b="b"/>
              <a:pathLst>
                <a:path w="862172" h="553069">
                  <a:moveTo>
                    <a:pt x="856982" y="288407"/>
                  </a:moveTo>
                  <a:lnTo>
                    <a:pt x="671229" y="541196"/>
                  </a:lnTo>
                  <a:cubicBezTo>
                    <a:pt x="665745" y="548660"/>
                    <a:pt x="657035" y="553069"/>
                    <a:pt x="647773" y="553069"/>
                  </a:cubicBezTo>
                  <a:lnTo>
                    <a:pt x="214400" y="553069"/>
                  </a:lnTo>
                  <a:cubicBezTo>
                    <a:pt x="205137" y="553069"/>
                    <a:pt x="196428" y="548660"/>
                    <a:pt x="190943" y="541196"/>
                  </a:cubicBezTo>
                  <a:lnTo>
                    <a:pt x="5191" y="288407"/>
                  </a:lnTo>
                  <a:cubicBezTo>
                    <a:pt x="0" y="281343"/>
                    <a:pt x="0" y="271726"/>
                    <a:pt x="5191" y="264662"/>
                  </a:cubicBezTo>
                  <a:lnTo>
                    <a:pt x="190943" y="11872"/>
                  </a:lnTo>
                  <a:cubicBezTo>
                    <a:pt x="196428" y="4408"/>
                    <a:pt x="205137" y="0"/>
                    <a:pt x="214400" y="0"/>
                  </a:cubicBezTo>
                  <a:lnTo>
                    <a:pt x="647773" y="0"/>
                  </a:lnTo>
                  <a:cubicBezTo>
                    <a:pt x="657035" y="0"/>
                    <a:pt x="665745" y="4408"/>
                    <a:pt x="671229" y="11872"/>
                  </a:cubicBezTo>
                  <a:lnTo>
                    <a:pt x="856982" y="264662"/>
                  </a:lnTo>
                  <a:cubicBezTo>
                    <a:pt x="862172" y="271726"/>
                    <a:pt x="862172" y="281343"/>
                    <a:pt x="856982" y="28840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5A869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14300" y="-66675"/>
              <a:ext cx="640638" cy="6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780471" y="8246927"/>
            <a:ext cx="3231937" cy="1414780"/>
            <a:chOff x="0" y="0"/>
            <a:chExt cx="4309250" cy="188637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136550"/>
              <a:ext cx="279184" cy="277340"/>
              <a:chOff x="0" y="0"/>
              <a:chExt cx="55147" cy="5478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FFAC5E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606009" y="-57150"/>
              <a:ext cx="3703241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FFAC5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Very Frequently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155C4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Occasionally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5A869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Never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0" y="804517"/>
              <a:ext cx="279184" cy="277340"/>
              <a:chOff x="0" y="0"/>
              <a:chExt cx="55147" cy="5478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155C4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1472483"/>
              <a:ext cx="279184" cy="277340"/>
              <a:chOff x="0" y="0"/>
              <a:chExt cx="55147" cy="5478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55147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55147" h="54783">
                    <a:moveTo>
                      <a:pt x="0" y="0"/>
                    </a:moveTo>
                    <a:lnTo>
                      <a:pt x="55147" y="0"/>
                    </a:lnTo>
                    <a:lnTo>
                      <a:pt x="55147" y="54783"/>
                    </a:lnTo>
                    <a:lnTo>
                      <a:pt x="0" y="54783"/>
                    </a:lnTo>
                    <a:close/>
                  </a:path>
                </a:pathLst>
              </a:custGeom>
              <a:solidFill>
                <a:srgbClr val="05A86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66675"/>
                <a:ext cx="55147" cy="121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16504813" y="-2454293"/>
            <a:ext cx="4728496" cy="4063552"/>
            <a:chOff x="0" y="0"/>
            <a:chExt cx="812800" cy="698500"/>
          </a:xfrm>
        </p:grpSpPr>
        <p:sp>
          <p:nvSpPr>
            <p:cNvPr id="50" name="Freeform 50"/>
            <p:cNvSpPr/>
            <p:nvPr/>
          </p:nvSpPr>
          <p:spPr>
            <a:xfrm>
              <a:off x="11947" y="0"/>
              <a:ext cx="788906" cy="698500"/>
            </a:xfrm>
            <a:custGeom>
              <a:avLst/>
              <a:gdLst/>
              <a:ahLst/>
              <a:cxnLst/>
              <a:rect l="l" t="t" r="r" b="b"/>
              <a:pathLst>
                <a:path w="788906" h="698500">
                  <a:moveTo>
                    <a:pt x="769564" y="403027"/>
                  </a:moveTo>
                  <a:lnTo>
                    <a:pt x="628942" y="644723"/>
                  </a:lnTo>
                  <a:cubicBezTo>
                    <a:pt x="609570" y="678017"/>
                    <a:pt x="573956" y="698500"/>
                    <a:pt x="535436" y="698500"/>
                  </a:cubicBezTo>
                  <a:lnTo>
                    <a:pt x="253470" y="698500"/>
                  </a:lnTo>
                  <a:cubicBezTo>
                    <a:pt x="214950" y="698500"/>
                    <a:pt x="179336" y="678017"/>
                    <a:pt x="159964" y="644723"/>
                  </a:cubicBezTo>
                  <a:lnTo>
                    <a:pt x="19342" y="403027"/>
                  </a:lnTo>
                  <a:cubicBezTo>
                    <a:pt x="0" y="369784"/>
                    <a:pt x="0" y="328716"/>
                    <a:pt x="19342" y="295473"/>
                  </a:cubicBezTo>
                  <a:lnTo>
                    <a:pt x="159964" y="53777"/>
                  </a:lnTo>
                  <a:cubicBezTo>
                    <a:pt x="179336" y="20483"/>
                    <a:pt x="214950" y="0"/>
                    <a:pt x="253470" y="0"/>
                  </a:cubicBezTo>
                  <a:lnTo>
                    <a:pt x="535436" y="0"/>
                  </a:lnTo>
                  <a:cubicBezTo>
                    <a:pt x="573956" y="0"/>
                    <a:pt x="609570" y="20483"/>
                    <a:pt x="628942" y="53777"/>
                  </a:cubicBezTo>
                  <a:lnTo>
                    <a:pt x="769564" y="295473"/>
                  </a:lnTo>
                  <a:cubicBezTo>
                    <a:pt x="788906" y="328716"/>
                    <a:pt x="788906" y="369784"/>
                    <a:pt x="769564" y="40302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829185" y="3124456"/>
            <a:ext cx="550394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who uncovered unfamiliar Road signs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627739" y="3124456"/>
            <a:ext cx="487979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who misunderstood Road signs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927</Words>
  <Application>Microsoft Office PowerPoint</Application>
  <PresentationFormat>Custom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TT Norms</vt:lpstr>
      <vt:lpstr>TT Norms Bold</vt:lpstr>
      <vt:lpstr>Calibri</vt:lpstr>
      <vt:lpstr>Arial</vt:lpstr>
      <vt:lpstr>Canva Sans Bold</vt:lpstr>
      <vt:lpstr>Public Sans</vt:lpstr>
      <vt:lpstr>Montserrat Bold</vt:lpstr>
      <vt:lpstr>Public Sans Bold</vt:lpstr>
      <vt:lpstr>TT Norms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CEF 44O TASK 2</dc:title>
  <dc:creator>FASCORP KRONOS</dc:creator>
  <cp:lastModifiedBy>MY PC</cp:lastModifiedBy>
  <cp:revision>6</cp:revision>
  <dcterms:created xsi:type="dcterms:W3CDTF">2006-08-16T00:00:00Z</dcterms:created>
  <dcterms:modified xsi:type="dcterms:W3CDTF">2025-04-22T12:41:14Z</dcterms:modified>
  <dc:identifier>DAGlD66Q0Wc</dc:identifier>
</cp:coreProperties>
</file>